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56" r:id="rId2"/>
    <p:sldId id="257" r:id="rId3"/>
  </p:sldIdLst>
  <p:sldSz cx="7772400" cy="10058400"/>
  <p:notesSz cx="6858000" cy="9144000"/>
  <p:embeddedFontLst>
    <p:embeddedFont>
      <p:font typeface="Comfortaa" pitchFamily="2" charset="0"/>
      <p:regular r:id="rId5"/>
      <p:bold r:id="rId6"/>
    </p:embeddedFont>
    <p:embeddedFont>
      <p:font typeface="KG Miss Kindergarten" panose="02000000000000000000" pitchFamily="2" charset="77"/>
      <p:regular r:id="rId7"/>
    </p:embeddedFont>
    <p:embeddedFont>
      <p:font typeface="KG Shake it Off Popped" panose="02000000000000000000" pitchFamily="2" charset="77"/>
      <p:regular r:id="rId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7" roundtripDataSignature="AMtx7miQydRKLNGtvypclFRE3C7MAQigm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03A84E3-EDEE-4AC5-8DF2-DC100B7C1AB1}">
  <a:tblStyle styleId="{403A84E3-EDEE-4AC5-8DF2-DC100B7C1AB1}" styleName="Table_0">
    <a:wholeTbl>
      <a:tcTxStyle b="off" i="off">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1"/>
    <p:restoredTop sz="94368"/>
  </p:normalViewPr>
  <p:slideViewPr>
    <p:cSldViewPr snapToGrid="0">
      <p:cViewPr varScale="1">
        <p:scale>
          <a:sx n="81" d="100"/>
          <a:sy n="81" d="100"/>
        </p:scale>
        <p:origin x="3152" y="192"/>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font" Target="fonts/font3.fntdata"/><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19" Type="http://schemas.openxmlformats.org/officeDocument/2006/relationships/viewProps" Target="view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2: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4"/>
          <p:cNvSpPr txBox="1">
            <a:spLocks noGrp="1"/>
          </p:cNvSpPr>
          <p:nvPr>
            <p:ph type="ctrTitle"/>
          </p:nvPr>
        </p:nvSpPr>
        <p:spPr>
          <a:xfrm>
            <a:off x="264952" y="1456058"/>
            <a:ext cx="7242600" cy="40140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4"/>
          <p:cNvSpPr txBox="1">
            <a:spLocks noGrp="1"/>
          </p:cNvSpPr>
          <p:nvPr>
            <p:ph type="subTitle" idx="1"/>
          </p:nvPr>
        </p:nvSpPr>
        <p:spPr>
          <a:xfrm>
            <a:off x="264945" y="5542289"/>
            <a:ext cx="7242600" cy="1550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3"/>
          <p:cNvSpPr txBox="1">
            <a:spLocks noGrp="1"/>
          </p:cNvSpPr>
          <p:nvPr>
            <p:ph type="title" hasCustomPrompt="1"/>
          </p:nvPr>
        </p:nvSpPr>
        <p:spPr>
          <a:xfrm>
            <a:off x="264945" y="2163089"/>
            <a:ext cx="7242600" cy="38397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a:spLocks noGrp="1"/>
          </p:cNvSpPr>
          <p:nvPr>
            <p:ph type="body" idx="1"/>
          </p:nvPr>
        </p:nvSpPr>
        <p:spPr>
          <a:xfrm>
            <a:off x="264945" y="6164351"/>
            <a:ext cx="7242600" cy="25437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1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4"/>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5"/>
          <p:cNvSpPr txBox="1">
            <a:spLocks noGrp="1"/>
          </p:cNvSpPr>
          <p:nvPr>
            <p:ph type="title"/>
          </p:nvPr>
        </p:nvSpPr>
        <p:spPr>
          <a:xfrm>
            <a:off x="264945" y="4206107"/>
            <a:ext cx="7242600" cy="16461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5" name="Google Shape;15;p5"/>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6"/>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8" name="Google Shape;18;p6"/>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9" name="Google Shape;19;p6"/>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7"/>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7"/>
          <p:cNvSpPr txBox="1">
            <a:spLocks noGrp="1"/>
          </p:cNvSpPr>
          <p:nvPr>
            <p:ph type="body" idx="1"/>
          </p:nvPr>
        </p:nvSpPr>
        <p:spPr>
          <a:xfrm>
            <a:off x="264945"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7"/>
          <p:cNvSpPr txBox="1">
            <a:spLocks noGrp="1"/>
          </p:cNvSpPr>
          <p:nvPr>
            <p:ph type="body" idx="2"/>
          </p:nvPr>
        </p:nvSpPr>
        <p:spPr>
          <a:xfrm>
            <a:off x="4107540" y="2253729"/>
            <a:ext cx="3399900" cy="66810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7"/>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8"/>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8"/>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9"/>
          <p:cNvSpPr txBox="1">
            <a:spLocks noGrp="1"/>
          </p:cNvSpPr>
          <p:nvPr>
            <p:ph type="title"/>
          </p:nvPr>
        </p:nvSpPr>
        <p:spPr>
          <a:xfrm>
            <a:off x="264945" y="1086507"/>
            <a:ext cx="2386800" cy="14778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9"/>
          <p:cNvSpPr txBox="1">
            <a:spLocks noGrp="1"/>
          </p:cNvSpPr>
          <p:nvPr>
            <p:ph type="body" idx="1"/>
          </p:nvPr>
        </p:nvSpPr>
        <p:spPr>
          <a:xfrm>
            <a:off x="264945" y="2717440"/>
            <a:ext cx="2386800" cy="62175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9"/>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10"/>
          <p:cNvSpPr txBox="1">
            <a:spLocks noGrp="1"/>
          </p:cNvSpPr>
          <p:nvPr>
            <p:ph type="title"/>
          </p:nvPr>
        </p:nvSpPr>
        <p:spPr>
          <a:xfrm>
            <a:off x="416713" y="880293"/>
            <a:ext cx="5412600" cy="7999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10"/>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11"/>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11"/>
          <p:cNvSpPr txBox="1">
            <a:spLocks noGrp="1"/>
          </p:cNvSpPr>
          <p:nvPr>
            <p:ph type="title"/>
          </p:nvPr>
        </p:nvSpPr>
        <p:spPr>
          <a:xfrm>
            <a:off x="225675" y="2411542"/>
            <a:ext cx="3438300" cy="2898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11"/>
          <p:cNvSpPr txBox="1">
            <a:spLocks noGrp="1"/>
          </p:cNvSpPr>
          <p:nvPr>
            <p:ph type="subTitle" idx="1"/>
          </p:nvPr>
        </p:nvSpPr>
        <p:spPr>
          <a:xfrm>
            <a:off x="225675" y="5481569"/>
            <a:ext cx="3438300" cy="24153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11"/>
          <p:cNvSpPr txBox="1">
            <a:spLocks noGrp="1"/>
          </p:cNvSpPr>
          <p:nvPr>
            <p:ph type="body" idx="2"/>
          </p:nvPr>
        </p:nvSpPr>
        <p:spPr>
          <a:xfrm>
            <a:off x="4198575" y="1415969"/>
            <a:ext cx="3261300" cy="7226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1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2"/>
          <p:cNvSpPr txBox="1">
            <a:spLocks noGrp="1"/>
          </p:cNvSpPr>
          <p:nvPr>
            <p:ph type="body" idx="1"/>
          </p:nvPr>
        </p:nvSpPr>
        <p:spPr>
          <a:xfrm>
            <a:off x="264945" y="8273124"/>
            <a:ext cx="5099100" cy="11832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12"/>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3"/>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3"/>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7" name="Google Shape;57;p1"/>
          <p:cNvSpPr txBox="1">
            <a:spLocks noGrp="1"/>
          </p:cNvSpPr>
          <p:nvPr>
            <p:ph type="ctrTitle"/>
          </p:nvPr>
        </p:nvSpPr>
        <p:spPr>
          <a:xfrm>
            <a:off x="-232117" y="317509"/>
            <a:ext cx="8236634" cy="975000"/>
          </a:xfrm>
          <a:prstGeom prst="rect">
            <a:avLst/>
          </a:prstGeom>
          <a:noFill/>
          <a:ln>
            <a:noFill/>
          </a:ln>
        </p:spPr>
        <p:txBody>
          <a:bodyPr spcFirstLastPara="1" wrap="square" lIns="91425" tIns="91425" rIns="91425" bIns="91425" anchor="b" anchorCtr="0">
            <a:noAutofit/>
          </a:bodyPr>
          <a:lstStyle/>
          <a:p>
            <a:pPr>
              <a:spcBef>
                <a:spcPts val="1200"/>
              </a:spcBef>
              <a:buSzPts val="1100"/>
            </a:pPr>
            <a:r>
              <a:rPr lang="en" sz="3000" b="1" dirty="0">
                <a:latin typeface="KG Shake it Off Popped" panose="02000000000000000000" pitchFamily="2" charset="77"/>
                <a:ea typeface="Impact"/>
                <a:cs typeface="Impact"/>
                <a:sym typeface="Impact"/>
              </a:rPr>
              <a:t>We are WILD about Learning!</a:t>
            </a:r>
            <a:endParaRPr lang="en" sz="3000" b="1" dirty="0">
              <a:latin typeface="KG Shake it Off Popped" panose="02000000000000000000" pitchFamily="2" charset="77"/>
              <a:ea typeface="Roboto Mono"/>
              <a:cs typeface="Roboto Mono"/>
            </a:endParaRPr>
          </a:p>
        </p:txBody>
      </p:sp>
      <p:sp>
        <p:nvSpPr>
          <p:cNvPr id="58" name="Google Shape;58;p1"/>
          <p:cNvSpPr txBox="1"/>
          <p:nvPr/>
        </p:nvSpPr>
        <p:spPr>
          <a:xfrm>
            <a:off x="1877100" y="124825"/>
            <a:ext cx="5517900" cy="460500"/>
          </a:xfrm>
          <a:prstGeom prst="rect">
            <a:avLst/>
          </a:prstGeom>
          <a:noFill/>
          <a:ln>
            <a:noFill/>
          </a:ln>
        </p:spPr>
        <p:txBody>
          <a:bodyPr spcFirstLastPara="1" wrap="square" lIns="91425" tIns="91425" rIns="91425" bIns="91425" anchor="t" anchorCtr="0">
            <a:noAutofit/>
          </a:bodyPr>
          <a:lstStyle/>
          <a:p>
            <a:pPr algn="r">
              <a:buSzPts val="1400"/>
            </a:pPr>
            <a:r>
              <a:rPr lang="en" sz="1400" b="0" i="0" u="none" strike="noStrike" cap="none" dirty="0">
                <a:solidFill>
                  <a:srgbClr val="000000"/>
                </a:solidFill>
                <a:latin typeface="KG Miss Kindergarten"/>
                <a:ea typeface="Comfortaa"/>
                <a:cs typeface="Comfortaa"/>
                <a:sym typeface="Comfortaa"/>
              </a:rPr>
              <a:t>Kindergarten Newsletter: April 17-21</a:t>
            </a:r>
            <a:r>
              <a:rPr lang="en" dirty="0">
                <a:latin typeface="KG Miss Kindergarten"/>
                <a:ea typeface="Comfortaa"/>
                <a:cs typeface="Comfortaa"/>
                <a:sym typeface="Comfortaa"/>
              </a:rPr>
              <a:t>, 2023</a:t>
            </a:r>
            <a:endParaRPr sz="1400" b="0" i="0" u="none" strike="noStrike" cap="none" dirty="0">
              <a:solidFill>
                <a:srgbClr val="000000"/>
              </a:solidFill>
              <a:latin typeface="KG Miss Kindergarten"/>
              <a:ea typeface="Comfortaa"/>
              <a:cs typeface="Comfortaa"/>
              <a:sym typeface="Comfortaa"/>
            </a:endParaRPr>
          </a:p>
        </p:txBody>
      </p:sp>
      <p:graphicFrame>
        <p:nvGraphicFramePr>
          <p:cNvPr id="60" name="Google Shape;60;p1"/>
          <p:cNvGraphicFramePr/>
          <p:nvPr>
            <p:extLst>
              <p:ext uri="{D42A27DB-BD31-4B8C-83A1-F6EECF244321}">
                <p14:modId xmlns:p14="http://schemas.microsoft.com/office/powerpoint/2010/main" val="1246829601"/>
              </p:ext>
            </p:extLst>
          </p:nvPr>
        </p:nvGraphicFramePr>
        <p:xfrm>
          <a:off x="3886200" y="1292510"/>
          <a:ext cx="3676650" cy="1842982"/>
        </p:xfrm>
        <a:graphic>
          <a:graphicData uri="http://schemas.openxmlformats.org/drawingml/2006/table">
            <a:tbl>
              <a:tblPr>
                <a:noFill/>
                <a:tableStyleId>{403A84E3-EDEE-4AC5-8DF2-DC100B7C1AB1}</a:tableStyleId>
              </a:tblPr>
              <a:tblGrid>
                <a:gridCol w="803050">
                  <a:extLst>
                    <a:ext uri="{9D8B030D-6E8A-4147-A177-3AD203B41FA5}">
                      <a16:colId xmlns:a16="http://schemas.microsoft.com/office/drawing/2014/main" val="20000"/>
                    </a:ext>
                  </a:extLst>
                </a:gridCol>
                <a:gridCol w="2873600">
                  <a:extLst>
                    <a:ext uri="{9D8B030D-6E8A-4147-A177-3AD203B41FA5}">
                      <a16:colId xmlns:a16="http://schemas.microsoft.com/office/drawing/2014/main" val="20001"/>
                    </a:ext>
                  </a:extLst>
                </a:gridCol>
              </a:tblGrid>
              <a:tr h="550534">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HOMEWORK</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292448">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Mon. – Thurs.</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Weekly ELA Sheet</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Math HW Pages </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Practice Words to Know</a:t>
                      </a:r>
                    </a:p>
                    <a:p>
                      <a:pPr marL="0" marR="0" lvl="0" indent="0" algn="l" rtl="0">
                        <a:lnSpc>
                          <a:spcPct val="100000"/>
                        </a:lnSpc>
                        <a:spcBef>
                          <a:spcPts val="0"/>
                        </a:spcBef>
                        <a:spcAft>
                          <a:spcPts val="0"/>
                        </a:spcAft>
                        <a:buClr>
                          <a:schemeClr val="dk1"/>
                        </a:buClr>
                        <a:buSzPts val="1400"/>
                        <a:buFont typeface="Arial"/>
                        <a:buNone/>
                      </a:pPr>
                      <a:r>
                        <a:rPr lang="en-US" dirty="0">
                          <a:solidFill>
                            <a:schemeClr val="dk1"/>
                          </a:solidFill>
                          <a:latin typeface="KG Miss Kindergarten" panose="02000000000000000000" pitchFamily="2" charset="77"/>
                          <a:ea typeface="Comfortaa"/>
                          <a:cs typeface="Comfortaa"/>
                          <a:sym typeface="Comfortaa"/>
                        </a:rPr>
                        <a:t>Read 10 minutes per night</a:t>
                      </a:r>
                    </a:p>
                    <a:p>
                      <a:pPr marL="0" marR="0" lvl="0" indent="0" algn="l" rtl="0">
                        <a:lnSpc>
                          <a:spcPct val="100000"/>
                        </a:lnSpc>
                        <a:spcBef>
                          <a:spcPts val="0"/>
                        </a:spcBef>
                        <a:spcAft>
                          <a:spcPts val="0"/>
                        </a:spcAft>
                        <a:buClr>
                          <a:schemeClr val="dk1"/>
                        </a:buClr>
                        <a:buSzPts val="1400"/>
                        <a:buFont typeface="Arial"/>
                        <a:buNone/>
                      </a:pPr>
                      <a:endParaRPr lang="en-US"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61" name="Google Shape;61;p1"/>
          <p:cNvGraphicFramePr/>
          <p:nvPr>
            <p:extLst>
              <p:ext uri="{D42A27DB-BD31-4B8C-83A1-F6EECF244321}">
                <p14:modId xmlns:p14="http://schemas.microsoft.com/office/powerpoint/2010/main" val="3743404683"/>
              </p:ext>
            </p:extLst>
          </p:nvPr>
        </p:nvGraphicFramePr>
        <p:xfrm>
          <a:off x="261255" y="3135492"/>
          <a:ext cx="3458674" cy="1690599"/>
        </p:xfrm>
        <a:graphic>
          <a:graphicData uri="http://schemas.openxmlformats.org/drawingml/2006/table">
            <a:tbl>
              <a:tblPr>
                <a:noFill/>
                <a:tableStyleId>{403A84E3-EDEE-4AC5-8DF2-DC100B7C1AB1}</a:tableStyleId>
              </a:tblPr>
              <a:tblGrid>
                <a:gridCol w="740082">
                  <a:extLst>
                    <a:ext uri="{9D8B030D-6E8A-4147-A177-3AD203B41FA5}">
                      <a16:colId xmlns:a16="http://schemas.microsoft.com/office/drawing/2014/main" val="20000"/>
                    </a:ext>
                  </a:extLst>
                </a:gridCol>
                <a:gridCol w="2718592">
                  <a:extLst>
                    <a:ext uri="{9D8B030D-6E8A-4147-A177-3AD203B41FA5}">
                      <a16:colId xmlns:a16="http://schemas.microsoft.com/office/drawing/2014/main" val="20001"/>
                    </a:ext>
                  </a:extLst>
                </a:gridCol>
              </a:tblGrid>
              <a:tr h="483148">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ASSESSMENTS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684419">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ELA</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tc>
                  <a:txBody>
                    <a:bodyPr/>
                    <a:lstStyle/>
                    <a:p>
                      <a:pPr marL="0" marR="0" lvl="3" indent="0" algn="l" rtl="0">
                        <a:lnSpc>
                          <a:spcPct val="100000"/>
                        </a:lnSpc>
                        <a:spcBef>
                          <a:spcPts val="0"/>
                        </a:spcBef>
                        <a:spcAft>
                          <a:spcPts val="0"/>
                        </a:spcAft>
                        <a:buClr>
                          <a:srgbClr val="000000"/>
                        </a:buClr>
                        <a:buSzPts val="1400"/>
                        <a:buFont typeface="System Font Regular"/>
                        <a:buNone/>
                      </a:pPr>
                      <a:r>
                        <a:rPr lang="en-US" sz="1400" u="none" strike="noStrike" cap="none" dirty="0">
                          <a:latin typeface="KG Miss Kindergarten"/>
                          <a:sym typeface="Comfortaa"/>
                        </a:rPr>
                        <a:t>Spelling, ORF, and Module Assessment </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r h="523032">
                <a:tc>
                  <a:txBody>
                    <a:bodyPr/>
                    <a:lstStyle/>
                    <a:p>
                      <a:pPr marL="0" marR="0" lvl="0" indent="0" algn="ctr" rtl="0">
                        <a:lnSpc>
                          <a:spcPct val="100000"/>
                        </a:lnSpc>
                        <a:spcBef>
                          <a:spcPts val="0"/>
                        </a:spcBef>
                        <a:spcAft>
                          <a:spcPts val="0"/>
                        </a:spcAft>
                        <a:buClr>
                          <a:srgbClr val="000000"/>
                        </a:buClr>
                        <a:buSzPts val="1400"/>
                        <a:buFont typeface="Arial"/>
                        <a:buNone/>
                      </a:pPr>
                      <a:r>
                        <a:rPr lang="en" sz="1400" u="none" strike="noStrike" cap="none" dirty="0">
                          <a:latin typeface="KG Miss Kindergarten" panose="02000000000000000000" pitchFamily="2" charset="77"/>
                          <a:ea typeface="Comfortaa"/>
                          <a:cs typeface="Comfortaa"/>
                          <a:sym typeface="Comfortaa"/>
                        </a:rPr>
                        <a:t>Math</a:t>
                      </a:r>
                      <a:endParaRPr sz="1400"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rgbClr val="000000"/>
                        </a:buClr>
                        <a:buSzPts val="1400"/>
                        <a:buFont typeface="Arial"/>
                        <a:buNone/>
                      </a:pPr>
                      <a:r>
                        <a:rPr lang="en" sz="1400" u="none" strike="noStrike" cap="none" dirty="0">
                          <a:latin typeface="KG Miss Kindergarten"/>
                        </a:rPr>
                        <a:t>Lessons 26-27</a:t>
                      </a:r>
                    </a:p>
                  </a:txBody>
                  <a:tcPr marL="91425" marR="91425" marT="91425" marB="91425">
                    <a:lnL w="19050"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dot"/>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graphicFrame>
        <p:nvGraphicFramePr>
          <p:cNvPr id="62" name="Google Shape;62;p1"/>
          <p:cNvGraphicFramePr/>
          <p:nvPr>
            <p:extLst>
              <p:ext uri="{D42A27DB-BD31-4B8C-83A1-F6EECF244321}">
                <p14:modId xmlns:p14="http://schemas.microsoft.com/office/powerpoint/2010/main" val="3695080671"/>
              </p:ext>
            </p:extLst>
          </p:nvPr>
        </p:nvGraphicFramePr>
        <p:xfrm>
          <a:off x="3886200" y="3285094"/>
          <a:ext cx="3676650" cy="2091966"/>
        </p:xfrm>
        <a:graphic>
          <a:graphicData uri="http://schemas.openxmlformats.org/drawingml/2006/table">
            <a:tbl>
              <a:tblPr>
                <a:noFill/>
                <a:tableStyleId>{403A84E3-EDEE-4AC5-8DF2-DC100B7C1AB1}</a:tableStyleId>
              </a:tblPr>
              <a:tblGrid>
                <a:gridCol w="326418">
                  <a:extLst>
                    <a:ext uri="{9D8B030D-6E8A-4147-A177-3AD203B41FA5}">
                      <a16:colId xmlns:a16="http://schemas.microsoft.com/office/drawing/2014/main" val="20000"/>
                    </a:ext>
                  </a:extLst>
                </a:gridCol>
                <a:gridCol w="2016045">
                  <a:extLst>
                    <a:ext uri="{9D8B030D-6E8A-4147-A177-3AD203B41FA5}">
                      <a16:colId xmlns:a16="http://schemas.microsoft.com/office/drawing/2014/main" val="20001"/>
                    </a:ext>
                  </a:extLst>
                </a:gridCol>
                <a:gridCol w="1334187">
                  <a:extLst>
                    <a:ext uri="{9D8B030D-6E8A-4147-A177-3AD203B41FA5}">
                      <a16:colId xmlns:a16="http://schemas.microsoft.com/office/drawing/2014/main" val="20002"/>
                    </a:ext>
                  </a:extLst>
                </a:gridCol>
              </a:tblGrid>
              <a:tr h="456553">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BREAKFAST &amp; LUNCH</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53390">
                <a:tc rowSpan="4" gridSpan="3">
                  <a:txBody>
                    <a:bodyPr/>
                    <a:lstStyle/>
                    <a:p>
                      <a:pPr marL="0" lvl="0" indent="0" algn="l" rtl="0">
                        <a:lnSpc>
                          <a:spcPct val="115000"/>
                        </a:lnSpc>
                        <a:spcBef>
                          <a:spcPts val="0"/>
                        </a:spcBef>
                        <a:spcAft>
                          <a:spcPts val="0"/>
                        </a:spcAft>
                        <a:buNone/>
                      </a:pPr>
                      <a:r>
                        <a:rPr lang="en-US" b="0" dirty="0">
                          <a:latin typeface="KG Miss Kindergarten" panose="02000000000000000000" pitchFamily="2" charset="77"/>
                          <a:ea typeface="Comfortaa"/>
                          <a:cs typeface="Comfortaa"/>
                          <a:sym typeface="Comfortaa"/>
                        </a:rPr>
                        <a:t>Please fill out the lunch application online and make sure your child brings money or has money on their account for meals.</a:t>
                      </a:r>
                    </a:p>
                    <a:p>
                      <a:pPr marL="0" lvl="0" indent="0" algn="l"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US" b="1" dirty="0">
                          <a:latin typeface="KG Miss Kindergarten" panose="02000000000000000000" pitchFamily="2" charset="77"/>
                          <a:ea typeface="Comfortaa"/>
                          <a:cs typeface="Comfortaa"/>
                          <a:sym typeface="Comfortaa"/>
                        </a:rPr>
                        <a:t>Breakfast $1.75        Lunch $3.00</a:t>
                      </a:r>
                      <a:endParaRPr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153390">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1165404">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63" name="Google Shape;63;p1"/>
          <p:cNvGraphicFramePr/>
          <p:nvPr>
            <p:extLst>
              <p:ext uri="{D42A27DB-BD31-4B8C-83A1-F6EECF244321}">
                <p14:modId xmlns:p14="http://schemas.microsoft.com/office/powerpoint/2010/main" val="3300419188"/>
              </p:ext>
            </p:extLst>
          </p:nvPr>
        </p:nvGraphicFramePr>
        <p:xfrm>
          <a:off x="261257" y="5111689"/>
          <a:ext cx="3458675" cy="2006344"/>
        </p:xfrm>
        <a:graphic>
          <a:graphicData uri="http://schemas.openxmlformats.org/drawingml/2006/table">
            <a:tbl>
              <a:tblPr>
                <a:noFill/>
                <a:tableStyleId>{403A84E3-EDEE-4AC5-8DF2-DC100B7C1AB1}</a:tableStyleId>
              </a:tblPr>
              <a:tblGrid>
                <a:gridCol w="1293225">
                  <a:extLst>
                    <a:ext uri="{9D8B030D-6E8A-4147-A177-3AD203B41FA5}">
                      <a16:colId xmlns:a16="http://schemas.microsoft.com/office/drawing/2014/main" val="20000"/>
                    </a:ext>
                  </a:extLst>
                </a:gridCol>
                <a:gridCol w="2165450">
                  <a:extLst>
                    <a:ext uri="{9D8B030D-6E8A-4147-A177-3AD203B41FA5}">
                      <a16:colId xmlns:a16="http://schemas.microsoft.com/office/drawing/2014/main" val="20001"/>
                    </a:ext>
                  </a:extLst>
                </a:gridCol>
              </a:tblGrid>
              <a:tr h="619255">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WEEKLY MATH SKILLS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387089">
                <a:tc gridSpan="2">
                  <a:txBody>
                    <a:bodyPr/>
                    <a:lstStyle/>
                    <a:p>
                      <a:pPr marL="457200" marR="0" lvl="0" indent="-317500" algn="l">
                        <a:lnSpc>
                          <a:spcPct val="100000"/>
                        </a:lnSpc>
                        <a:spcBef>
                          <a:spcPts val="0"/>
                        </a:spcBef>
                        <a:spcAft>
                          <a:spcPts val="0"/>
                        </a:spcAft>
                        <a:buClr>
                          <a:srgbClr val="000000"/>
                        </a:buClr>
                        <a:buFont typeface="Comfortaa,Sans-Serif"/>
                        <a:buChar char="★"/>
                      </a:pPr>
                      <a:r>
                        <a:rPr lang="en-US" sz="1400" b="0" i="0" u="none" strike="noStrike" noProof="0" dirty="0">
                          <a:latin typeface="KG Miss Kindergarten"/>
                        </a:rPr>
                        <a:t>Comparing Weight</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hMerge="1">
                  <a:txBody>
                    <a:bodyPr/>
                    <a:lstStyle/>
                    <a:p>
                      <a:endParaRPr lang="en-US"/>
                    </a:p>
                  </a:txBody>
                  <a:tcPr/>
                </a:tc>
                <a:extLst>
                  <a:ext uri="{0D108BD9-81ED-4DB2-BD59-A6C34878D82A}">
                    <a16:rowId xmlns:a16="http://schemas.microsoft.com/office/drawing/2014/main" val="10001"/>
                  </a:ext>
                </a:extLst>
              </a:tr>
            </a:tbl>
          </a:graphicData>
        </a:graphic>
      </p:graphicFrame>
      <p:graphicFrame>
        <p:nvGraphicFramePr>
          <p:cNvPr id="65" name="Google Shape;65;p1"/>
          <p:cNvGraphicFramePr/>
          <p:nvPr>
            <p:extLst>
              <p:ext uri="{D42A27DB-BD31-4B8C-83A1-F6EECF244321}">
                <p14:modId xmlns:p14="http://schemas.microsoft.com/office/powerpoint/2010/main" val="1251995340"/>
              </p:ext>
            </p:extLst>
          </p:nvPr>
        </p:nvGraphicFramePr>
        <p:xfrm>
          <a:off x="3886200" y="5502167"/>
          <a:ext cx="3676650" cy="3667220"/>
        </p:xfrm>
        <a:graphic>
          <a:graphicData uri="http://schemas.openxmlformats.org/drawingml/2006/table">
            <a:tbl>
              <a:tblPr>
                <a:noFill/>
                <a:tableStyleId>{403A84E3-EDEE-4AC5-8DF2-DC100B7C1AB1}</a:tableStyleId>
              </a:tblPr>
              <a:tblGrid>
                <a:gridCol w="3676650">
                  <a:extLst>
                    <a:ext uri="{9D8B030D-6E8A-4147-A177-3AD203B41FA5}">
                      <a16:colId xmlns:a16="http://schemas.microsoft.com/office/drawing/2014/main" val="20000"/>
                    </a:ext>
                  </a:extLst>
                </a:gridCol>
              </a:tblGrid>
              <a:tr h="523569">
                <a:tc>
                  <a:txBody>
                    <a:bodyPr/>
                    <a:lstStyle/>
                    <a:p>
                      <a:pPr marL="0" marR="0" lvl="0" indent="0" algn="ctr" rtl="0">
                        <a:lnSpc>
                          <a:spcPct val="100000"/>
                        </a:lnSpc>
                        <a:spcBef>
                          <a:spcPts val="0"/>
                        </a:spcBef>
                        <a:spcAft>
                          <a:spcPts val="0"/>
                        </a:spcAft>
                        <a:buClr>
                          <a:srgbClr val="000000"/>
                        </a:buClr>
                        <a:buSzPts val="1600"/>
                        <a:buFont typeface="Arial"/>
                        <a:buNone/>
                      </a:pPr>
                      <a:r>
                        <a:rPr lang="en" sz="1600" b="1" dirty="0">
                          <a:latin typeface="KG Miss Kindergarten" panose="02000000000000000000" pitchFamily="2" charset="77"/>
                          <a:ea typeface="Comfortaa"/>
                          <a:cs typeface="Comfortaa"/>
                          <a:sym typeface="Comfortaa"/>
                        </a:rPr>
                        <a:t>REMINDERS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3136552">
                <a:tc>
                  <a:txBody>
                    <a:bodyPr/>
                    <a:lstStyle/>
                    <a:p>
                      <a:pPr marL="0" lvl="0" indent="0" algn="ctr" rtl="0">
                        <a:lnSpc>
                          <a:spcPct val="115000"/>
                        </a:lnSpc>
                        <a:spcBef>
                          <a:spcPts val="0"/>
                        </a:spcBef>
                        <a:spcAft>
                          <a:spcPts val="0"/>
                        </a:spcAft>
                        <a:buNone/>
                      </a:pPr>
                      <a:endParaRPr lang="en" sz="1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 </a:t>
                      </a: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Please make sure all money is sent in your child’s blue folder (please label and seal it in a ziploc bag or envelope). </a:t>
                      </a:r>
                    </a:p>
                    <a:p>
                      <a:pPr marL="0" lvl="0" indent="0" algn="ctr" rtl="0">
                        <a:lnSpc>
                          <a:spcPct val="115000"/>
                        </a:lnSpc>
                        <a:spcBef>
                          <a:spcPts val="0"/>
                        </a:spcBef>
                        <a:spcAft>
                          <a:spcPts val="0"/>
                        </a:spcAft>
                        <a:buNone/>
                      </a:pPr>
                      <a:endParaRPr lang="en" sz="1400" baseline="30000" dirty="0">
                        <a:latin typeface="KG Miss Kindergarten" panose="02000000000000000000" pitchFamily="2" charset="77"/>
                        <a:ea typeface="Comfortaa"/>
                        <a:cs typeface="Comfortaa"/>
                        <a:sym typeface="Comfortaa"/>
                      </a:endParaRPr>
                    </a:p>
                    <a:p>
                      <a:pPr marL="0" lvl="0" indent="0" algn="ctr" rtl="0">
                        <a:lnSpc>
                          <a:spcPct val="115000"/>
                        </a:lnSpc>
                        <a:spcBef>
                          <a:spcPts val="0"/>
                        </a:spcBef>
                        <a:spcAft>
                          <a:spcPts val="0"/>
                        </a:spcAft>
                        <a:buNone/>
                      </a:pPr>
                      <a:r>
                        <a:rPr lang="en" sz="2200" baseline="30000" dirty="0">
                          <a:latin typeface="KG Miss Kindergarten" panose="02000000000000000000" pitchFamily="2" charset="77"/>
                          <a:ea typeface="Comfortaa"/>
                          <a:cs typeface="Comfortaa"/>
                          <a:sym typeface="Comfortaa"/>
                        </a:rPr>
                        <a:t>If your child is absent, please send an excuse with the following information: Child’s name, date of absence, teacher’s name, and reason for absence.</a:t>
                      </a:r>
                    </a:p>
                    <a:p>
                      <a:pPr marL="0" lvl="0" indent="0" algn="ctr" rtl="0">
                        <a:lnSpc>
                          <a:spcPct val="115000"/>
                        </a:lnSpc>
                        <a:spcBef>
                          <a:spcPts val="0"/>
                        </a:spcBef>
                        <a:spcAft>
                          <a:spcPts val="0"/>
                        </a:spcAft>
                        <a:buNone/>
                      </a:pPr>
                      <a:r>
                        <a:rPr lang="en" sz="2000" baseline="30000" dirty="0">
                          <a:latin typeface="KG Miss Kindergarten" panose="02000000000000000000" pitchFamily="2" charset="77"/>
                          <a:ea typeface="Comfortaa"/>
                          <a:cs typeface="Comfortaa"/>
                          <a:sym typeface="Comfortaa"/>
                        </a:rPr>
                        <a:t>     </a:t>
                      </a:r>
                    </a:p>
                  </a:txBody>
                  <a:tcPr marL="91450" marR="91450" marT="91450" marB="91450">
                    <a:lnL w="19050" cap="flat" cmpd="sng">
                      <a:solidFill>
                        <a:srgbClr val="000000"/>
                      </a:solidFill>
                      <a:prstDash val="solid"/>
                      <a:round/>
                      <a:headEnd type="none" w="sm" len="sm"/>
                      <a:tailEnd type="none" w="sm" len="sm"/>
                    </a:lnL>
                    <a:lnR w="19050"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dot"/>
                      <a:round/>
                      <a:headEnd type="none" w="sm" len="sm"/>
                      <a:tailEnd type="none" w="sm" len="sm"/>
                    </a:lnB>
                  </a:tcPr>
                </a:tc>
                <a:extLst>
                  <a:ext uri="{0D108BD9-81ED-4DB2-BD59-A6C34878D82A}">
                    <a16:rowId xmlns:a16="http://schemas.microsoft.com/office/drawing/2014/main" val="10001"/>
                  </a:ext>
                </a:extLst>
              </a:tr>
            </a:tbl>
          </a:graphicData>
        </a:graphic>
      </p:graphicFrame>
      <p:sp>
        <p:nvSpPr>
          <p:cNvPr id="73" name="Google Shape;73;p1"/>
          <p:cNvSpPr txBox="1"/>
          <p:nvPr/>
        </p:nvSpPr>
        <p:spPr>
          <a:xfrm>
            <a:off x="-3012141" y="9789459"/>
            <a:ext cx="184731" cy="30777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graphicFrame>
        <p:nvGraphicFramePr>
          <p:cNvPr id="2" name="Table 1">
            <a:extLst>
              <a:ext uri="{FF2B5EF4-FFF2-40B4-BE49-F238E27FC236}">
                <a16:creationId xmlns:a16="http://schemas.microsoft.com/office/drawing/2014/main" id="{BE87D3DC-F8DE-A04C-ABE2-7B5EF1D706CD}"/>
              </a:ext>
            </a:extLst>
          </p:cNvPr>
          <p:cNvGraphicFramePr>
            <a:graphicFrameLocks noGrp="1"/>
          </p:cNvGraphicFramePr>
          <p:nvPr>
            <p:extLst>
              <p:ext uri="{D42A27DB-BD31-4B8C-83A1-F6EECF244321}">
                <p14:modId xmlns:p14="http://schemas.microsoft.com/office/powerpoint/2010/main" val="2136489464"/>
              </p:ext>
            </p:extLst>
          </p:nvPr>
        </p:nvGraphicFramePr>
        <p:xfrm>
          <a:off x="261255" y="7191936"/>
          <a:ext cx="3458675" cy="1970352"/>
        </p:xfrm>
        <a:graphic>
          <a:graphicData uri="http://schemas.openxmlformats.org/drawingml/2006/table">
            <a:tbl>
              <a:tblPr>
                <a:noFill/>
                <a:tableStyleId>{403A84E3-EDEE-4AC5-8DF2-DC100B7C1AB1}</a:tableStyleId>
              </a:tblPr>
              <a:tblGrid>
                <a:gridCol w="3458675">
                  <a:extLst>
                    <a:ext uri="{9D8B030D-6E8A-4147-A177-3AD203B41FA5}">
                      <a16:colId xmlns:a16="http://schemas.microsoft.com/office/drawing/2014/main" val="871930247"/>
                    </a:ext>
                  </a:extLst>
                </a:gridCol>
              </a:tblGrid>
              <a:tr h="647786">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rPr>
                        <a:t>SCHOOL SCHEDULE</a:t>
                      </a:r>
                      <a:endParaRPr lang="en"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4087840816"/>
                  </a:ext>
                </a:extLst>
              </a:tr>
              <a:tr h="1322566">
                <a:tc>
                  <a:txBody>
                    <a:bodyPr/>
                    <a:lstStyle/>
                    <a:p>
                      <a:pPr marL="139700" marR="0" lvl="0" indent="0" algn="ctr" rtl="0">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6:55-7:30 am- Student arrival</a:t>
                      </a:r>
                    </a:p>
                    <a:p>
                      <a:pPr marL="0" lvl="0" indent="0" algn="ctr" rtl="0">
                        <a:spcBef>
                          <a:spcPts val="0"/>
                        </a:spcBef>
                        <a:spcAft>
                          <a:spcPts val="0"/>
                        </a:spcAft>
                        <a:buNone/>
                      </a:pPr>
                      <a:r>
                        <a:rPr lang="en" b="1" dirty="0">
                          <a:latin typeface="KG Miss Kindergarten" panose="02000000000000000000" pitchFamily="2" charset="77"/>
                          <a:ea typeface="Comfortaa"/>
                          <a:cs typeface="Comfortaa"/>
                        </a:rPr>
                        <a:t>Breakfast ends at 7:20 </a:t>
                      </a:r>
                    </a:p>
                    <a:p>
                      <a:pPr marL="0" lvl="0" indent="0" algn="ctr">
                        <a:spcBef>
                          <a:spcPts val="0"/>
                        </a:spcBef>
                        <a:spcAft>
                          <a:spcPts val="0"/>
                        </a:spcAft>
                        <a:buNone/>
                      </a:pPr>
                      <a:r>
                        <a:rPr lang="en" b="1" dirty="0">
                          <a:latin typeface="KG Miss Kindergarten" panose="02000000000000000000" pitchFamily="2" charset="77"/>
                          <a:ea typeface="Comfortaa"/>
                          <a:cs typeface="Comfortaa"/>
                        </a:rPr>
                        <a:t>Be here early!</a:t>
                      </a:r>
                      <a:endParaRPr lang="en" b="1" dirty="0">
                        <a:latin typeface="KG Miss Kindergarten" panose="02000000000000000000" pitchFamily="2" charset="77"/>
                        <a:ea typeface="Comfortaa"/>
                        <a:cs typeface="Comfortaa"/>
                        <a:sym typeface="Comfortaa"/>
                      </a:endParaRPr>
                    </a:p>
                    <a:p>
                      <a:pPr marL="139700" marR="0" lvl="0" indent="0" algn="ctr">
                        <a:lnSpc>
                          <a:spcPct val="100000"/>
                        </a:lnSpc>
                        <a:spcBef>
                          <a:spcPts val="0"/>
                        </a:spcBef>
                        <a:spcAft>
                          <a:spcPts val="0"/>
                        </a:spcAft>
                        <a:buSzPts val="1400"/>
                        <a:buFont typeface="Comfortaa"/>
                        <a:buNone/>
                      </a:pPr>
                      <a:r>
                        <a:rPr lang="en-US" dirty="0">
                          <a:latin typeface="KG Miss Kindergarten" panose="02000000000000000000" pitchFamily="2" charset="77"/>
                          <a:ea typeface="Comfortaa"/>
                          <a:cs typeface="Comfortaa"/>
                        </a:rPr>
                        <a:t>2:00 pm –Student Dismissal</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277552752"/>
                  </a:ext>
                </a:extLst>
              </a:tr>
            </a:tbl>
          </a:graphicData>
        </a:graphic>
      </p:graphicFrame>
      <p:pic>
        <p:nvPicPr>
          <p:cNvPr id="19" name="Picture 18">
            <a:extLst>
              <a:ext uri="{FF2B5EF4-FFF2-40B4-BE49-F238E27FC236}">
                <a16:creationId xmlns:a16="http://schemas.microsoft.com/office/drawing/2014/main" id="{8E6B1FE2-7633-0C97-FFC9-0B5CDE4FED02}"/>
              </a:ext>
            </a:extLst>
          </p:cNvPr>
          <p:cNvPicPr>
            <a:picLocks noChangeAspect="1"/>
          </p:cNvPicPr>
          <p:nvPr/>
        </p:nvPicPr>
        <p:blipFill>
          <a:blip r:embed="rId3"/>
          <a:stretch>
            <a:fillRect/>
          </a:stretch>
        </p:blipFill>
        <p:spPr>
          <a:xfrm>
            <a:off x="0" y="9433506"/>
            <a:ext cx="2318197" cy="424777"/>
          </a:xfrm>
          <a:prstGeom prst="rect">
            <a:avLst/>
          </a:prstGeom>
        </p:spPr>
      </p:pic>
      <p:pic>
        <p:nvPicPr>
          <p:cNvPr id="20" name="Picture 19">
            <a:extLst>
              <a:ext uri="{FF2B5EF4-FFF2-40B4-BE49-F238E27FC236}">
                <a16:creationId xmlns:a16="http://schemas.microsoft.com/office/drawing/2014/main" id="{4B0AB8D0-B776-6B43-E819-370BA8304C69}"/>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21" name="Picture 20">
            <a:extLst>
              <a:ext uri="{FF2B5EF4-FFF2-40B4-BE49-F238E27FC236}">
                <a16:creationId xmlns:a16="http://schemas.microsoft.com/office/drawing/2014/main" id="{EF7EBA8D-2B2F-0051-236F-50B7465A995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23" name="Picture 22">
            <a:extLst>
              <a:ext uri="{FF2B5EF4-FFF2-40B4-BE49-F238E27FC236}">
                <a16:creationId xmlns:a16="http://schemas.microsoft.com/office/drawing/2014/main" id="{DC3D8258-2A92-C587-2991-3492946DC154}"/>
              </a:ext>
            </a:extLst>
          </p:cNvPr>
          <p:cNvPicPr>
            <a:picLocks noChangeAspect="1"/>
          </p:cNvPicPr>
          <p:nvPr/>
        </p:nvPicPr>
        <p:blipFill>
          <a:blip r:embed="rId4"/>
          <a:stretch>
            <a:fillRect/>
          </a:stretch>
        </p:blipFill>
        <p:spPr>
          <a:xfrm>
            <a:off x="6267754" y="9433504"/>
            <a:ext cx="1504646" cy="424777"/>
          </a:xfrm>
          <a:prstGeom prst="rect">
            <a:avLst/>
          </a:prstGeom>
        </p:spPr>
      </p:pic>
      <p:graphicFrame>
        <p:nvGraphicFramePr>
          <p:cNvPr id="6" name="Google Shape;62;p1">
            <a:extLst>
              <a:ext uri="{FF2B5EF4-FFF2-40B4-BE49-F238E27FC236}">
                <a16:creationId xmlns:a16="http://schemas.microsoft.com/office/drawing/2014/main" id="{5A4D87ED-0A3B-4536-5E37-D3B89CE4839C}"/>
              </a:ext>
            </a:extLst>
          </p:cNvPr>
          <p:cNvGraphicFramePr/>
          <p:nvPr>
            <p:extLst>
              <p:ext uri="{D42A27DB-BD31-4B8C-83A1-F6EECF244321}">
                <p14:modId xmlns:p14="http://schemas.microsoft.com/office/powerpoint/2010/main" val="3674744555"/>
              </p:ext>
            </p:extLst>
          </p:nvPr>
        </p:nvGraphicFramePr>
        <p:xfrm>
          <a:off x="296690" y="1288724"/>
          <a:ext cx="3458675" cy="1571375"/>
        </p:xfrm>
        <a:graphic>
          <a:graphicData uri="http://schemas.openxmlformats.org/drawingml/2006/table">
            <a:tbl>
              <a:tblPr>
                <a:noFill/>
                <a:tableStyleId>{403A84E3-EDEE-4AC5-8DF2-DC100B7C1AB1}</a:tableStyleId>
              </a:tblPr>
              <a:tblGrid>
                <a:gridCol w="310392">
                  <a:extLst>
                    <a:ext uri="{9D8B030D-6E8A-4147-A177-3AD203B41FA5}">
                      <a16:colId xmlns:a16="http://schemas.microsoft.com/office/drawing/2014/main" val="20000"/>
                    </a:ext>
                  </a:extLst>
                </a:gridCol>
                <a:gridCol w="1917064">
                  <a:extLst>
                    <a:ext uri="{9D8B030D-6E8A-4147-A177-3AD203B41FA5}">
                      <a16:colId xmlns:a16="http://schemas.microsoft.com/office/drawing/2014/main" val="20001"/>
                    </a:ext>
                  </a:extLst>
                </a:gridCol>
                <a:gridCol w="1231219">
                  <a:extLst>
                    <a:ext uri="{9D8B030D-6E8A-4147-A177-3AD203B41FA5}">
                      <a16:colId xmlns:a16="http://schemas.microsoft.com/office/drawing/2014/main" val="20002"/>
                    </a:ext>
                  </a:extLst>
                </a:gridCol>
              </a:tblGrid>
              <a:tr h="0">
                <a:tc gridSpan="3">
                  <a:txBody>
                    <a:bodyPr/>
                    <a:lstStyle/>
                    <a:p>
                      <a:pPr marL="0" lvl="0" indent="0" algn="ctr" rtl="0">
                        <a:spcBef>
                          <a:spcPts val="0"/>
                        </a:spcBef>
                        <a:spcAft>
                          <a:spcPts val="0"/>
                        </a:spcAft>
                        <a:buNone/>
                      </a:pPr>
                      <a:r>
                        <a:rPr lang="en-US" sz="1600" b="1" dirty="0">
                          <a:latin typeface="KG Miss Kindergarten" panose="02000000000000000000" pitchFamily="2" charset="77"/>
                          <a:ea typeface="Comfortaa"/>
                          <a:cs typeface="Comfortaa"/>
                          <a:sym typeface="Comfortaa"/>
                        </a:rPr>
                        <a:t>IMPORTANT EVENTS</a:t>
                      </a:r>
                      <a:endParaRPr sz="1600" b="1"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0">
                <a:tc rowSpan="4" gridSpan="3">
                  <a:txBody>
                    <a:bodyPr/>
                    <a:lstStyle/>
                    <a:p>
                      <a:pPr marL="0" lvl="0" indent="0" algn="ctr">
                        <a:lnSpc>
                          <a:spcPct val="114999"/>
                        </a:lnSpc>
                        <a:spcBef>
                          <a:spcPts val="0"/>
                        </a:spcBef>
                        <a:spcAft>
                          <a:spcPts val="0"/>
                        </a:spcAft>
                        <a:buNone/>
                      </a:pPr>
                      <a:r>
                        <a:rPr lang="en-US" b="0" dirty="0">
                          <a:latin typeface="KG Miss Kindergarten"/>
                          <a:sym typeface="Comfortaa"/>
                        </a:rPr>
                        <a:t>April 10—NO SCHOOL</a:t>
                      </a:r>
                    </a:p>
                    <a:p>
                      <a:pPr marL="0" lvl="0" indent="0" algn="ctr">
                        <a:lnSpc>
                          <a:spcPct val="114999"/>
                        </a:lnSpc>
                        <a:spcBef>
                          <a:spcPts val="0"/>
                        </a:spcBef>
                        <a:spcAft>
                          <a:spcPts val="0"/>
                        </a:spcAft>
                        <a:buNone/>
                      </a:pPr>
                      <a:r>
                        <a:rPr lang="en-US" b="0" dirty="0">
                          <a:latin typeface="KG Miss Kindergarten"/>
                          <a:sym typeface="Comfortaa"/>
                        </a:rPr>
                        <a:t>April 13- Cap and Gown Pictures</a:t>
                      </a:r>
                    </a:p>
                    <a:p>
                      <a:pPr marL="0" lvl="0" indent="0" algn="ctr">
                        <a:lnSpc>
                          <a:spcPct val="114999"/>
                        </a:lnSpc>
                        <a:spcBef>
                          <a:spcPts val="0"/>
                        </a:spcBef>
                        <a:spcAft>
                          <a:spcPts val="0"/>
                        </a:spcAft>
                        <a:buNone/>
                      </a:pPr>
                      <a:r>
                        <a:rPr lang="en-US" b="0" dirty="0">
                          <a:latin typeface="KG Miss Kindergarten"/>
                          <a:sym typeface="Comfortaa"/>
                        </a:rPr>
                        <a:t>April 18-21- MKAS Testing</a:t>
                      </a:r>
                    </a:p>
                    <a:p>
                      <a:pPr marL="0" lvl="0" indent="0" algn="ctr">
                        <a:lnSpc>
                          <a:spcPct val="114999"/>
                        </a:lnSpc>
                        <a:spcBef>
                          <a:spcPts val="0"/>
                        </a:spcBef>
                        <a:spcAft>
                          <a:spcPts val="0"/>
                        </a:spcAft>
                        <a:buNone/>
                      </a:pPr>
                      <a:r>
                        <a:rPr lang="en-US" b="0" dirty="0">
                          <a:latin typeface="KG Miss Kindergarten"/>
                          <a:sym typeface="Comfortaa"/>
                        </a:rPr>
                        <a:t>April 26- Fundraiser Game Truck</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tc rowSpan="4" hMerge="1">
                  <a:txBody>
                    <a:bodyPr/>
                    <a:lstStyle/>
                    <a:p>
                      <a:endParaRPr lang="en-US"/>
                    </a:p>
                  </a:txBody>
                  <a:tcPr/>
                </a:tc>
                <a:extLst>
                  <a:ext uri="{0D108BD9-81ED-4DB2-BD59-A6C34878D82A}">
                    <a16:rowId xmlns:a16="http://schemas.microsoft.com/office/drawing/2014/main" val="10001"/>
                  </a:ext>
                </a:extLst>
              </a:tr>
              <a:tr h="930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93013">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712648">
                <a:tc gridSpan="3" vMerge="1">
                  <a:txBody>
                    <a:bodyPr/>
                    <a:lstStyle/>
                    <a:p>
                      <a:endParaRPr lang="en-US"/>
                    </a:p>
                  </a:txBody>
                  <a:tcPr/>
                </a:tc>
                <a:tc hMerge="1"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sp>
        <p:nvSpPr>
          <p:cNvPr id="9" name="TextBox 8">
            <a:extLst>
              <a:ext uri="{FF2B5EF4-FFF2-40B4-BE49-F238E27FC236}">
                <a16:creationId xmlns:a16="http://schemas.microsoft.com/office/drawing/2014/main" id="{B0BBE7FF-1C24-07D8-08CC-95B65CF16FE6}"/>
              </a:ext>
            </a:extLst>
          </p:cNvPr>
          <p:cNvSpPr txBox="1"/>
          <p:nvPr/>
        </p:nvSpPr>
        <p:spPr>
          <a:xfrm>
            <a:off x="1438973" y="3061590"/>
            <a:ext cx="2407287" cy="738664"/>
          </a:xfrm>
          <a:prstGeom prst="rect">
            <a:avLst/>
          </a:prstGeom>
          <a:noFill/>
        </p:spPr>
        <p:txBody>
          <a:bodyPr wrap="square" lIns="91440" tIns="45720" rIns="91440" bIns="45720" rtlCol="0" anchor="t">
            <a:spAutoFit/>
          </a:bodyPr>
          <a:lstStyle/>
          <a:p>
            <a:endParaRPr lang="en-US" dirty="0">
              <a:latin typeface="KG Miss Kindergarten" panose="02000000000000000000" pitchFamily="2" charset="77"/>
              <a:ea typeface="Comfortaa"/>
              <a:cs typeface="Comfortaa"/>
            </a:endParaRPr>
          </a:p>
          <a:p>
            <a:endParaRPr lang="en-US" b="0" dirty="0">
              <a:latin typeface="KG Miss Kindergarten" panose="02000000000000000000" pitchFamily="2" charset="77"/>
              <a:ea typeface="Comfortaa"/>
              <a:cs typeface="Comfortaa"/>
              <a:sym typeface="Comfortaa"/>
            </a:endParaRPr>
          </a:p>
          <a:p>
            <a:endParaRPr lang="en-US" dirty="0"/>
          </a:p>
        </p:txBody>
      </p:sp>
      <p:sp>
        <p:nvSpPr>
          <p:cNvPr id="12" name="TextBox 11">
            <a:extLst>
              <a:ext uri="{FF2B5EF4-FFF2-40B4-BE49-F238E27FC236}">
                <a16:creationId xmlns:a16="http://schemas.microsoft.com/office/drawing/2014/main" id="{1286CDC3-0B80-9701-2B55-0B52F18F6465}"/>
              </a:ext>
            </a:extLst>
          </p:cNvPr>
          <p:cNvSpPr txBox="1"/>
          <p:nvPr/>
        </p:nvSpPr>
        <p:spPr>
          <a:xfrm>
            <a:off x="38775" y="2753811"/>
            <a:ext cx="3676650" cy="307777"/>
          </a:xfrm>
          <a:prstGeom prst="rect">
            <a:avLst/>
          </a:prstGeom>
          <a:noFill/>
        </p:spPr>
        <p:txBody>
          <a:bodyPr wrap="square" rtlCol="0">
            <a:spAutoFit/>
          </a:bodyPr>
          <a:lstStyle/>
          <a:p>
            <a:r>
              <a:rPr lang="en-US" b="1"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2"/>
          <p:cNvSpPr txBox="1">
            <a:spLocks noGrp="1"/>
          </p:cNvSpPr>
          <p:nvPr>
            <p:ph type="ctrTitle"/>
          </p:nvPr>
        </p:nvSpPr>
        <p:spPr>
          <a:xfrm>
            <a:off x="264898" y="540217"/>
            <a:ext cx="4535702" cy="663000"/>
          </a:xfrm>
          <a:prstGeom prst="rect">
            <a:avLst/>
          </a:prstGeom>
          <a:noFill/>
          <a:ln>
            <a:noFill/>
          </a:ln>
        </p:spPr>
        <p:txBody>
          <a:bodyPr spcFirstLastPara="1" wrap="square" lIns="91425" tIns="91425" rIns="91425" bIns="91425" anchor="b" anchorCtr="0">
            <a:noAutofit/>
          </a:bodyPr>
          <a:lstStyle/>
          <a:p>
            <a:pPr algn="l">
              <a:spcBef>
                <a:spcPts val="1200"/>
              </a:spcBef>
              <a:buSzPts val="1100"/>
            </a:pPr>
            <a:r>
              <a:rPr lang="en" sz="2600" dirty="0">
                <a:latin typeface="KG Shake it Off Popped"/>
                <a:ea typeface="Oswald"/>
                <a:cs typeface="Oswald"/>
                <a:sym typeface="Oswald"/>
              </a:rPr>
              <a:t>Module 8 Week 2 </a:t>
            </a:r>
            <a:br>
              <a:rPr lang="en" sz="2600" dirty="0">
                <a:latin typeface="KG Shake it Off Popped"/>
                <a:ea typeface="Oswald"/>
                <a:cs typeface="Oswald"/>
              </a:rPr>
            </a:br>
            <a:r>
              <a:rPr lang="en" sz="2000" dirty="0">
                <a:latin typeface="KG Miss Kindergarten"/>
                <a:ea typeface="Oswald"/>
                <a:cs typeface="Oswald"/>
              </a:rPr>
              <a:t>From Plant to Plate</a:t>
            </a:r>
          </a:p>
        </p:txBody>
      </p:sp>
      <p:graphicFrame>
        <p:nvGraphicFramePr>
          <p:cNvPr id="81" name="Google Shape;81;p2"/>
          <p:cNvGraphicFramePr/>
          <p:nvPr>
            <p:extLst>
              <p:ext uri="{D42A27DB-BD31-4B8C-83A1-F6EECF244321}">
                <p14:modId xmlns:p14="http://schemas.microsoft.com/office/powerpoint/2010/main" val="4215756648"/>
              </p:ext>
            </p:extLst>
          </p:nvPr>
        </p:nvGraphicFramePr>
        <p:xfrm>
          <a:off x="224238" y="2303671"/>
          <a:ext cx="2240200" cy="1462980"/>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93100">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PHONICS </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561584">
                <a:tc>
                  <a:txBody>
                    <a:bodyPr/>
                    <a:lstStyle/>
                    <a:p>
                      <a:pPr marL="0" marR="0" lvl="0" indent="0" algn="ctr">
                        <a:lnSpc>
                          <a:spcPct val="100000"/>
                        </a:lnSpc>
                        <a:spcBef>
                          <a:spcPts val="0"/>
                        </a:spcBef>
                        <a:spcAft>
                          <a:spcPts val="0"/>
                        </a:spcAft>
                        <a:buNone/>
                      </a:pPr>
                      <a:r>
                        <a:rPr lang="en-US" sz="1400" b="0" i="0" u="none" strike="noStrike" cap="none" dirty="0">
                          <a:solidFill>
                            <a:srgbClr val="000000"/>
                          </a:solidFill>
                          <a:effectLst/>
                          <a:latin typeface="KG Miss Kindergarten"/>
                          <a:cs typeface="Arial"/>
                        </a:rPr>
                        <a:t>Isolate Medial Vowel and Final Sounds, Segment Words into Phonemes</a:t>
                      </a:r>
                      <a:endParaRPr lang="en-US" sz="1400" b="0" i="0" u="none" strike="noStrike" cap="none" dirty="0">
                        <a:solidFill>
                          <a:srgbClr val="000000"/>
                        </a:solidFill>
                        <a:effectLst/>
                        <a:latin typeface="KG Miss Kindergarten"/>
                        <a:cs typeface="Arial"/>
                        <a:sym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2" name="Google Shape;82;p2"/>
          <p:cNvGraphicFramePr/>
          <p:nvPr>
            <p:extLst>
              <p:ext uri="{D42A27DB-BD31-4B8C-83A1-F6EECF244321}">
                <p14:modId xmlns:p14="http://schemas.microsoft.com/office/powerpoint/2010/main" val="2641650654"/>
              </p:ext>
            </p:extLst>
          </p:nvPr>
        </p:nvGraphicFramePr>
        <p:xfrm>
          <a:off x="224238" y="1361060"/>
          <a:ext cx="7323925" cy="830862"/>
        </p:xfrm>
        <a:graphic>
          <a:graphicData uri="http://schemas.openxmlformats.org/drawingml/2006/table">
            <a:tbl>
              <a:tblPr>
                <a:noFill/>
                <a:tableStyleId>{403A84E3-EDEE-4AC5-8DF2-DC100B7C1AB1}</a:tableStyleId>
              </a:tblPr>
              <a:tblGrid>
                <a:gridCol w="1599675">
                  <a:extLst>
                    <a:ext uri="{9D8B030D-6E8A-4147-A177-3AD203B41FA5}">
                      <a16:colId xmlns:a16="http://schemas.microsoft.com/office/drawing/2014/main" val="20000"/>
                    </a:ext>
                  </a:extLst>
                </a:gridCol>
                <a:gridCol w="5724250">
                  <a:extLst>
                    <a:ext uri="{9D8B030D-6E8A-4147-A177-3AD203B41FA5}">
                      <a16:colId xmlns:a16="http://schemas.microsoft.com/office/drawing/2014/main" val="20001"/>
                    </a:ext>
                  </a:extLst>
                </a:gridCol>
              </a:tblGrid>
              <a:tr h="373057">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ESSENTIAL QUESTION</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0">
                <a:tc rowSpan="4" gridSpan="2">
                  <a:txBody>
                    <a:bodyPr/>
                    <a:lstStyle/>
                    <a:p>
                      <a:pPr marL="0" marR="0" lvl="0" indent="0" algn="ctr">
                        <a:lnSpc>
                          <a:spcPct val="100000"/>
                        </a:lnSpc>
                        <a:spcBef>
                          <a:spcPts val="0"/>
                        </a:spcBef>
                        <a:spcAft>
                          <a:spcPts val="0"/>
                        </a:spcAft>
                        <a:buNone/>
                      </a:pPr>
                      <a:r>
                        <a:rPr lang="en" dirty="0">
                          <a:latin typeface="KG Miss Kindergarten"/>
                        </a:rPr>
                        <a:t>How do plants become food?</a:t>
                      </a:r>
                      <a:endParaRPr lang="en-US" dirty="0">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4" hMerge="1">
                  <a:txBody>
                    <a:bodyPr/>
                    <a:lstStyle/>
                    <a:p>
                      <a:endParaRPr lang="en-US"/>
                    </a:p>
                  </a:txBody>
                  <a:tcPr/>
                </a:tc>
                <a:extLst>
                  <a:ext uri="{0D108BD9-81ED-4DB2-BD59-A6C34878D82A}">
                    <a16:rowId xmlns:a16="http://schemas.microsoft.com/office/drawing/2014/main" val="10001"/>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r h="85261">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3"/>
                  </a:ext>
                </a:extLst>
              </a:tr>
              <a:tr h="0">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4"/>
                  </a:ext>
                </a:extLst>
              </a:tr>
            </a:tbl>
          </a:graphicData>
        </a:graphic>
      </p:graphicFrame>
      <p:graphicFrame>
        <p:nvGraphicFramePr>
          <p:cNvPr id="83" name="Google Shape;83;p2"/>
          <p:cNvGraphicFramePr/>
          <p:nvPr>
            <p:extLst>
              <p:ext uri="{D42A27DB-BD31-4B8C-83A1-F6EECF244321}">
                <p14:modId xmlns:p14="http://schemas.microsoft.com/office/powerpoint/2010/main" val="1686615745"/>
              </p:ext>
            </p:extLst>
          </p:nvPr>
        </p:nvGraphicFramePr>
        <p:xfrm>
          <a:off x="224238" y="3776353"/>
          <a:ext cx="2240200" cy="1599756"/>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338587">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0"/>
                          <a:ea typeface="Comfortaa"/>
                          <a:cs typeface="Comfortaa"/>
                          <a:sym typeface="Comfortaa"/>
                        </a:rPr>
                        <a:t>WORDS TO KNOW</a:t>
                      </a:r>
                      <a:endParaRPr sz="1600" b="1" u="none" strike="noStrike" cap="none" dirty="0">
                        <a:latin typeface="KG Miss Kindergarten" panose="02000000000000000000" pitchFamily="2" charset="0"/>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708466">
                <a:tc>
                  <a:txBody>
                    <a:bodyPr/>
                    <a:lstStyle/>
                    <a:p>
                      <a:pPr algn="ctr" rtl="0" fontAlgn="base">
                        <a:lnSpc>
                          <a:spcPct val="150000"/>
                        </a:lnSpc>
                      </a:pPr>
                      <a:r>
                        <a:rPr lang="en-US" sz="1400" b="0" i="0" u="none" strike="noStrike" cap="none" dirty="0">
                          <a:solidFill>
                            <a:srgbClr val="000000"/>
                          </a:solidFill>
                          <a:effectLst/>
                          <a:latin typeface="KG Miss Kindergarten"/>
                          <a:ea typeface="Arial"/>
                          <a:cs typeface="Arial"/>
                          <a:sym typeface="Arial"/>
                        </a:rPr>
                        <a:t>home, like, many, right</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419496">
                <a:tc>
                  <a:txBody>
                    <a:bodyPr/>
                    <a:lstStyle/>
                    <a:p>
                      <a:pPr lvl="0" algn="ctr">
                        <a:lnSpc>
                          <a:spcPct val="150000"/>
                        </a:lnSpc>
                        <a:buNone/>
                      </a:pPr>
                      <a:endParaRPr lang="en-US" sz="1400" b="0" i="0" u="none" strike="noStrike" cap="none" dirty="0">
                        <a:solidFill>
                          <a:srgbClr val="000000"/>
                        </a:solidFill>
                        <a:effectLst/>
                        <a:latin typeface="KG Miss Kindergarten"/>
                        <a:ea typeface="Arial"/>
                        <a:cs typeface="Arial"/>
                        <a:sym typeface="Arial"/>
                      </a:endParaRPr>
                    </a:p>
                  </a:txBody>
                  <a:tcPr marL="91425" marR="91425" marT="91425" marB="91425">
                    <a:lnL w="19050">
                      <a:solidFill>
                        <a:srgbClr val="000000"/>
                      </a:solidFill>
                    </a:lnL>
                    <a:lnR w="19050">
                      <a:solidFill>
                        <a:srgbClr val="000000"/>
                      </a:solidFill>
                    </a:lnR>
                    <a:lnT w="19050" cap="flat" cmpd="sng" algn="ctr">
                      <a:solidFill>
                        <a:srgbClr val="000000"/>
                      </a:solidFill>
                      <a:prstDash val="solid"/>
                      <a:round/>
                      <a:headEnd type="none" w="sm" len="sm"/>
                      <a:tailEnd type="none" w="sm" len="sm"/>
                    </a:lnT>
                    <a:lnB w="19050">
                      <a:solidFill>
                        <a:srgbClr val="000000"/>
                      </a:solidFill>
                    </a:lnB>
                  </a:tcPr>
                </a:tc>
                <a:extLst>
                  <a:ext uri="{0D108BD9-81ED-4DB2-BD59-A6C34878D82A}">
                    <a16:rowId xmlns:a16="http://schemas.microsoft.com/office/drawing/2014/main" val="49373759"/>
                  </a:ext>
                </a:extLst>
              </a:tr>
            </a:tbl>
          </a:graphicData>
        </a:graphic>
      </p:graphicFrame>
      <p:graphicFrame>
        <p:nvGraphicFramePr>
          <p:cNvPr id="84" name="Google Shape;84;p2"/>
          <p:cNvGraphicFramePr/>
          <p:nvPr>
            <p:extLst>
              <p:ext uri="{D42A27DB-BD31-4B8C-83A1-F6EECF244321}">
                <p14:modId xmlns:p14="http://schemas.microsoft.com/office/powerpoint/2010/main" val="3958136892"/>
              </p:ext>
            </p:extLst>
          </p:nvPr>
        </p:nvGraphicFramePr>
        <p:xfrm>
          <a:off x="2564075" y="4414103"/>
          <a:ext cx="4979726" cy="1431615"/>
        </p:xfrm>
        <a:graphic>
          <a:graphicData uri="http://schemas.openxmlformats.org/drawingml/2006/table">
            <a:tbl>
              <a:tblPr>
                <a:noFill/>
                <a:tableStyleId>{403A84E3-EDEE-4AC5-8DF2-DC100B7C1AB1}</a:tableStyleId>
              </a:tblPr>
              <a:tblGrid>
                <a:gridCol w="4979726">
                  <a:extLst>
                    <a:ext uri="{9D8B030D-6E8A-4147-A177-3AD203B41FA5}">
                      <a16:colId xmlns:a16="http://schemas.microsoft.com/office/drawing/2014/main" val="20000"/>
                    </a:ext>
                  </a:extLst>
                </a:gridCol>
              </a:tblGrid>
              <a:tr h="394047">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VOCABULARY</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1004925">
                <a:tc>
                  <a:txBody>
                    <a:bodyPr/>
                    <a:lstStyle/>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BIG IDEA WORDS:</a:t>
                      </a:r>
                      <a:r>
                        <a:rPr lang="en" sz="1400" b="1" u="none" strike="noStrike" cap="none" dirty="0">
                          <a:solidFill>
                            <a:schemeClr val="dk1"/>
                          </a:solidFill>
                          <a:latin typeface="KG Miss Kindergarten"/>
                          <a:ea typeface="Comfortaa"/>
                          <a:cs typeface="Comfortaa"/>
                        </a:rPr>
                        <a:t> </a:t>
                      </a:r>
                      <a:r>
                        <a:rPr lang="en" sz="1400" b="0" u="none" strike="noStrike" cap="none" dirty="0">
                          <a:solidFill>
                            <a:schemeClr val="dk1"/>
                          </a:solidFill>
                          <a:latin typeface="KG Miss Kindergarten"/>
                          <a:ea typeface="Comfortaa"/>
                          <a:cs typeface="Comfortaa"/>
                        </a:rPr>
                        <a:t>garden, harvest, plant</a:t>
                      </a:r>
                      <a:endParaRPr lang="en" sz="1400" b="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endParaRPr sz="1400" u="none" strike="noStrike" cap="none" dirty="0">
                        <a:solidFill>
                          <a:schemeClr val="dk1"/>
                        </a:solidFill>
                        <a:latin typeface="KG Miss Kindergarten" panose="02000000000000000000" pitchFamily="2" charset="77"/>
                        <a:ea typeface="Comfortaa"/>
                        <a:cs typeface="Comfortaa"/>
                        <a:sym typeface="Comfortaa"/>
                      </a:endParaRPr>
                    </a:p>
                    <a:p>
                      <a:pPr marL="0" marR="0" lvl="0" indent="0" algn="l" rtl="0">
                        <a:lnSpc>
                          <a:spcPct val="115000"/>
                        </a:lnSpc>
                        <a:spcBef>
                          <a:spcPts val="0"/>
                        </a:spcBef>
                        <a:spcAft>
                          <a:spcPts val="0"/>
                        </a:spcAft>
                        <a:buClr>
                          <a:srgbClr val="000000"/>
                        </a:buClr>
                        <a:buSzPts val="1400"/>
                        <a:buFont typeface="Arial"/>
                        <a:buNone/>
                      </a:pPr>
                      <a:r>
                        <a:rPr lang="en" sz="1400" b="1" u="none" strike="noStrike" cap="none" dirty="0">
                          <a:solidFill>
                            <a:schemeClr val="dk1"/>
                          </a:solidFill>
                          <a:latin typeface="KG Miss Kindergarten"/>
                          <a:ea typeface="Comfortaa"/>
                          <a:cs typeface="Comfortaa"/>
                          <a:sym typeface="Comfortaa"/>
                        </a:rPr>
                        <a:t>POWER WORDS</a:t>
                      </a:r>
                      <a:r>
                        <a:rPr lang="en" sz="1400" u="none" strike="noStrike" cap="none" dirty="0">
                          <a:solidFill>
                            <a:schemeClr val="dk1"/>
                          </a:solidFill>
                          <a:latin typeface="KG Miss Kindergarten"/>
                          <a:ea typeface="Comfortaa"/>
                          <a:cs typeface="Comfortaa"/>
                          <a:sym typeface="Comfortaa"/>
                        </a:rPr>
                        <a:t>:</a:t>
                      </a:r>
                      <a:r>
                        <a:rPr lang="en" dirty="0">
                          <a:solidFill>
                            <a:schemeClr val="dk1"/>
                          </a:solidFill>
                          <a:latin typeface="KG Miss Kindergarten"/>
                          <a:ea typeface="Comfortaa"/>
                          <a:cs typeface="Comfortaa"/>
                        </a:rPr>
                        <a:t> burrow, soil, vine</a:t>
                      </a:r>
                      <a:endParaRPr sz="1400" u="none" strike="noStrike" cap="none" dirty="0">
                        <a:solidFill>
                          <a:schemeClr val="dk1"/>
                        </a:solidFill>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5" name="Google Shape;85;p2"/>
          <p:cNvGraphicFramePr/>
          <p:nvPr>
            <p:extLst>
              <p:ext uri="{D42A27DB-BD31-4B8C-83A1-F6EECF244321}">
                <p14:modId xmlns:p14="http://schemas.microsoft.com/office/powerpoint/2010/main" val="3429789152"/>
              </p:ext>
            </p:extLst>
          </p:nvPr>
        </p:nvGraphicFramePr>
        <p:xfrm>
          <a:off x="2564075" y="2303671"/>
          <a:ext cx="4979725" cy="2049720"/>
        </p:xfrm>
        <a:graphic>
          <a:graphicData uri="http://schemas.openxmlformats.org/drawingml/2006/table">
            <a:tbl>
              <a:tblPr>
                <a:noFill/>
                <a:tableStyleId>{403A84E3-EDEE-4AC5-8DF2-DC100B7C1AB1}</a:tableStyleId>
              </a:tblPr>
              <a:tblGrid>
                <a:gridCol w="2571675">
                  <a:extLst>
                    <a:ext uri="{9D8B030D-6E8A-4147-A177-3AD203B41FA5}">
                      <a16:colId xmlns:a16="http://schemas.microsoft.com/office/drawing/2014/main" val="20000"/>
                    </a:ext>
                  </a:extLst>
                </a:gridCol>
                <a:gridCol w="2408050">
                  <a:extLst>
                    <a:ext uri="{9D8B030D-6E8A-4147-A177-3AD203B41FA5}">
                      <a16:colId xmlns:a16="http://schemas.microsoft.com/office/drawing/2014/main" val="20001"/>
                    </a:ext>
                  </a:extLst>
                </a:gridCol>
              </a:tblGrid>
              <a:tr h="40012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READING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1571993">
                <a:tc>
                  <a:txBody>
                    <a:bodyPr/>
                    <a:lstStyle/>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rPr>
                        <a:t>Genre Characteristics: Informational Text</a:t>
                      </a:r>
                      <a:endParaRPr lang="en-US" sz="1350" dirty="0">
                        <a:latin typeface="KG Miss Kindergarten"/>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rPr>
                        <a:t>Identify Central Idea</a:t>
                      </a:r>
                    </a:p>
                    <a:p>
                      <a:pPr marL="457200" marR="0" lvl="0" indent="-317500" algn="l" rtl="0">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sym typeface="Comfortaa"/>
                        </a:rPr>
                        <a:t>Academic </a:t>
                      </a:r>
                      <a:r>
                        <a:rPr lang="en-US" sz="1350" dirty="0">
                          <a:latin typeface="KG Miss Kindergarten"/>
                          <a:ea typeface="Comfortaa"/>
                          <a:cs typeface="Comfortaa"/>
                        </a:rPr>
                        <a:t>Vocabulary</a:t>
                      </a:r>
                      <a:endParaRPr lang="en-US" sz="1350" dirty="0">
                        <a:latin typeface="KG Miss Kindergarten"/>
                        <a:ea typeface="Comfortaa"/>
                        <a:cs typeface="Comfortaa"/>
                        <a:sym typeface="Comfortaa"/>
                      </a:endParaRP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rPr>
                        <a:t>Make and Check Predictions</a:t>
                      </a:r>
                    </a:p>
                    <a:p>
                      <a:pPr marL="457200" marR="0" lvl="0" indent="-317500" algn="l">
                        <a:lnSpc>
                          <a:spcPct val="100000"/>
                        </a:lnSpc>
                        <a:spcBef>
                          <a:spcPts val="0"/>
                        </a:spcBef>
                        <a:spcAft>
                          <a:spcPts val="0"/>
                        </a:spcAft>
                        <a:buClr>
                          <a:srgbClr val="000000"/>
                        </a:buClr>
                        <a:buSzPts val="1400"/>
                        <a:buFont typeface="Comfortaa"/>
                        <a:buChar char="★"/>
                      </a:pPr>
                      <a:r>
                        <a:rPr lang="en-US" sz="1350" dirty="0">
                          <a:latin typeface="KG Miss Kindergarten"/>
                          <a:ea typeface="Comfortaa"/>
                          <a:cs typeface="Comfortaa"/>
                          <a:sym typeface="Comfortaa"/>
                        </a:rPr>
                        <a:t>Steps in a Sequence</a:t>
                      </a:r>
                      <a:endParaRPr sz="1350" dirty="0">
                        <a:latin typeface="KG Miss Kindergarten"/>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a:txBody>
                    <a:bodyPr/>
                    <a:lstStyle/>
                    <a:p>
                      <a:pPr marL="457200" marR="0" lvl="0" indent="-317500" algn="l">
                        <a:lnSpc>
                          <a:spcPct val="100000"/>
                        </a:lnSpc>
                        <a:spcBef>
                          <a:spcPts val="0"/>
                        </a:spcBef>
                        <a:spcAft>
                          <a:spcPts val="0"/>
                        </a:spcAft>
                        <a:buSzPts val="1400"/>
                        <a:buFont typeface="Comfortaa"/>
                        <a:buChar char="★"/>
                      </a:pPr>
                      <a:r>
                        <a:rPr lang="en-US" sz="1350" dirty="0">
                          <a:latin typeface="KG Miss Kindergarten"/>
                          <a:ea typeface="Comfortaa"/>
                          <a:cs typeface="Comfortaa"/>
                        </a:rPr>
                        <a:t>Fact and Opinion </a:t>
                      </a:r>
                    </a:p>
                    <a:p>
                      <a:pPr marL="457200" marR="0" lvl="0" indent="-317500" algn="l">
                        <a:lnSpc>
                          <a:spcPct val="100000"/>
                        </a:lnSpc>
                        <a:spcBef>
                          <a:spcPts val="0"/>
                        </a:spcBef>
                        <a:spcAft>
                          <a:spcPts val="0"/>
                        </a:spcAft>
                        <a:buSzPts val="1400"/>
                        <a:buFont typeface="Comfortaa"/>
                        <a:buChar char="★"/>
                      </a:pPr>
                      <a:r>
                        <a:rPr lang="en-US" sz="1350" dirty="0">
                          <a:latin typeface="KG Miss Kindergarten"/>
                        </a:rPr>
                        <a:t>Print</a:t>
                      </a:r>
                      <a:r>
                        <a:rPr lang="en-US" sz="1350" dirty="0">
                          <a:latin typeface="KG Miss Kindergarten"/>
                          <a:ea typeface="Comfortaa"/>
                          <a:cs typeface="Comfortaa"/>
                          <a:sym typeface="Comfortaa"/>
                        </a:rPr>
                        <a:t> </a:t>
                      </a:r>
                      <a:r>
                        <a:rPr lang="en-US" sz="1350" dirty="0">
                          <a:latin typeface="KG Miss Kindergarten"/>
                          <a:ea typeface="Comfortaa"/>
                          <a:cs typeface="Comfortaa"/>
                        </a:rPr>
                        <a:t>Concepts</a:t>
                      </a:r>
                      <a:r>
                        <a:rPr lang="en-US" sz="1350" dirty="0">
                          <a:latin typeface="KG Miss Kindergarten"/>
                          <a:ea typeface="Comfortaa"/>
                          <a:cs typeface="Comfortaa"/>
                          <a:sym typeface="Comfortaa"/>
                        </a:rPr>
                        <a:t>: </a:t>
                      </a:r>
                      <a:r>
                        <a:rPr lang="en-US" sz="1350" dirty="0">
                          <a:latin typeface="KG Miss Kindergarten"/>
                          <a:ea typeface="Comfortaa"/>
                          <a:cs typeface="Comfortaa"/>
                        </a:rPr>
                        <a:t>One-to-One Correspondence </a:t>
                      </a:r>
                      <a:endParaRPr lang="en-US" sz="1350" dirty="0">
                        <a:latin typeface="KG Miss Kindergarten"/>
                        <a:ea typeface="Comfortaa"/>
                        <a:cs typeface="Comfortaa"/>
                        <a:sym typeface="Comfortaa"/>
                      </a:endParaRPr>
                    </a:p>
                  </a:txBody>
                  <a:tcPr marL="91425" marR="91425" marT="91425" marB="91425">
                    <a:lnL w="9525" cap="flat" cmpd="sng">
                      <a:solidFill>
                        <a:srgbClr val="000000"/>
                      </a:solidFill>
                      <a:prstDash val="dot"/>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6" name="Google Shape;86;p2"/>
          <p:cNvGraphicFramePr/>
          <p:nvPr>
            <p:extLst>
              <p:ext uri="{D42A27DB-BD31-4B8C-83A1-F6EECF244321}">
                <p14:modId xmlns:p14="http://schemas.microsoft.com/office/powerpoint/2010/main" val="691758771"/>
              </p:ext>
            </p:extLst>
          </p:nvPr>
        </p:nvGraphicFramePr>
        <p:xfrm>
          <a:off x="224238" y="4791004"/>
          <a:ext cx="2240200" cy="1338487"/>
        </p:xfrm>
        <a:graphic>
          <a:graphicData uri="http://schemas.openxmlformats.org/drawingml/2006/table">
            <a:tbl>
              <a:tblPr>
                <a:noFill/>
                <a:tableStyleId>{403A84E3-EDEE-4AC5-8DF2-DC100B7C1AB1}</a:tableStyleId>
              </a:tblPr>
              <a:tblGrid>
                <a:gridCol w="2240200">
                  <a:extLst>
                    <a:ext uri="{9D8B030D-6E8A-4147-A177-3AD203B41FA5}">
                      <a16:colId xmlns:a16="http://schemas.microsoft.com/office/drawing/2014/main" val="20000"/>
                    </a:ext>
                  </a:extLst>
                </a:gridCol>
              </a:tblGrid>
              <a:tr h="471481">
                <a:tc>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SPELLING WORDS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867006">
                <a:tc>
                  <a:txBody>
                    <a:bodyPr/>
                    <a:lstStyle/>
                    <a:p>
                      <a:pPr marL="0" marR="0" lvl="0" indent="0" algn="ctr" rtl="0">
                        <a:lnSpc>
                          <a:spcPct val="150000"/>
                        </a:lnSpc>
                        <a:spcBef>
                          <a:spcPts val="0"/>
                        </a:spcBef>
                        <a:spcAft>
                          <a:spcPts val="0"/>
                        </a:spcAft>
                        <a:buClr>
                          <a:srgbClr val="000000"/>
                        </a:buClr>
                        <a:buSzPts val="1400"/>
                        <a:buFont typeface="Arial"/>
                        <a:buNone/>
                      </a:pPr>
                      <a:r>
                        <a:rPr lang="sv-SE" sz="1400" b="0" i="0" u="none" strike="noStrike" cap="none" dirty="0">
                          <a:solidFill>
                            <a:srgbClr val="000000"/>
                          </a:solidFill>
                          <a:effectLst/>
                          <a:latin typeface="KG Miss Kindergarten"/>
                          <a:cs typeface="Arial"/>
                        </a:rPr>
                        <a:t>cup, pet, pin, </a:t>
                      </a:r>
                      <a:r>
                        <a:rPr lang="sv-SE" sz="1400" b="0" i="0" u="none" strike="noStrike" cap="none" dirty="0" err="1">
                          <a:solidFill>
                            <a:srgbClr val="000000"/>
                          </a:solidFill>
                          <a:effectLst/>
                          <a:latin typeface="KG Miss Kindergarten"/>
                          <a:cs typeface="Arial"/>
                        </a:rPr>
                        <a:t>dad</a:t>
                      </a:r>
                      <a:r>
                        <a:rPr lang="sv-SE" sz="1400" b="0" i="0" u="none" strike="noStrike" cap="none" dirty="0">
                          <a:solidFill>
                            <a:srgbClr val="000000"/>
                          </a:solidFill>
                          <a:effectLst/>
                          <a:latin typeface="KG Miss Kindergarten"/>
                          <a:cs typeface="Arial"/>
                        </a:rPr>
                        <a:t>, got, </a:t>
                      </a:r>
                      <a:r>
                        <a:rPr lang="sv-SE" sz="1400" b="0" i="0" u="none" strike="noStrike" cap="none" dirty="0" err="1">
                          <a:solidFill>
                            <a:srgbClr val="000000"/>
                          </a:solidFill>
                          <a:effectLst/>
                          <a:latin typeface="KG Miss Kindergarten"/>
                          <a:cs typeface="Arial"/>
                        </a:rPr>
                        <a:t>sit</a:t>
                      </a:r>
                      <a:r>
                        <a:rPr lang="sv-SE" sz="1400" b="0" i="0" u="none" strike="noStrike" cap="none" dirty="0">
                          <a:solidFill>
                            <a:srgbClr val="000000"/>
                          </a:solidFill>
                          <a:effectLst/>
                          <a:latin typeface="KG Miss Kindergarten"/>
                          <a:cs typeface="Arial"/>
                        </a:rPr>
                        <a:t>, </a:t>
                      </a:r>
                      <a:r>
                        <a:rPr lang="sv-SE" sz="1400" b="0" i="0" u="none" strike="noStrike" cap="none" dirty="0" err="1">
                          <a:solidFill>
                            <a:srgbClr val="000000"/>
                          </a:solidFill>
                          <a:effectLst/>
                          <a:latin typeface="KG Miss Kindergarten"/>
                          <a:cs typeface="Arial"/>
                        </a:rPr>
                        <a:t>ham</a:t>
                      </a:r>
                      <a:r>
                        <a:rPr lang="sv-SE" sz="1400" b="0" i="0" u="none" strike="noStrike" cap="none" dirty="0">
                          <a:solidFill>
                            <a:srgbClr val="000000"/>
                          </a:solidFill>
                          <a:effectLst/>
                          <a:latin typeface="KG Miss Kindergarten"/>
                          <a:cs typeface="Arial"/>
                        </a:rPr>
                        <a:t>, vet, </a:t>
                      </a:r>
                      <a:r>
                        <a:rPr lang="sv-SE" sz="1400" b="0" i="0" u="none" strike="noStrike" cap="none" dirty="0" err="1">
                          <a:solidFill>
                            <a:srgbClr val="000000"/>
                          </a:solidFill>
                          <a:effectLst/>
                          <a:latin typeface="KG Miss Kindergarten"/>
                          <a:cs typeface="Arial"/>
                        </a:rPr>
                        <a:t>cop</a:t>
                      </a:r>
                      <a:endParaRPr lang="sv-SE" sz="1400" b="0" i="0" u="none" strike="noStrike" cap="none" dirty="0">
                        <a:solidFill>
                          <a:srgbClr val="000000"/>
                        </a:solidFill>
                        <a:effectLst/>
                        <a:latin typeface="KG Miss Kindergarten"/>
                        <a:cs typeface="Arial"/>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lgn="ctr">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graphicFrame>
        <p:nvGraphicFramePr>
          <p:cNvPr id="87" name="Google Shape;87;p2"/>
          <p:cNvGraphicFramePr/>
          <p:nvPr>
            <p:extLst>
              <p:ext uri="{D42A27DB-BD31-4B8C-83A1-F6EECF244321}">
                <p14:modId xmlns:p14="http://schemas.microsoft.com/office/powerpoint/2010/main" val="1615562860"/>
              </p:ext>
            </p:extLst>
          </p:nvPr>
        </p:nvGraphicFramePr>
        <p:xfrm>
          <a:off x="224238" y="6207946"/>
          <a:ext cx="2240200" cy="1180527"/>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434862">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WRITING</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25819">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 sz="1200" dirty="0">
                          <a:latin typeface="KG Miss Kindergarten" panose="02000000000000000000" pitchFamily="2" charset="77"/>
                          <a:ea typeface="Comfortaa"/>
                          <a:cs typeface="Comfortaa"/>
                        </a:rPr>
                        <a:t>First and last name</a:t>
                      </a:r>
                      <a:endParaRPr lang="en" sz="1200" dirty="0">
                        <a:latin typeface="KG Miss Kindergarten" panose="02000000000000000000" pitchFamily="2" charset="77"/>
                        <a:ea typeface="Comfortaa"/>
                        <a:cs typeface="Comfortaa"/>
                        <a:sym typeface="Comfortaa"/>
                      </a:endParaRPr>
                    </a:p>
                    <a:p>
                      <a:pPr marL="0" marR="0" lvl="0" indent="0" algn="ctr" rtl="0">
                        <a:lnSpc>
                          <a:spcPct val="100000"/>
                        </a:lnSpc>
                        <a:spcBef>
                          <a:spcPts val="0"/>
                        </a:spcBef>
                        <a:spcAft>
                          <a:spcPts val="0"/>
                        </a:spcAft>
                        <a:buClr>
                          <a:srgbClr val="000000"/>
                        </a:buClr>
                        <a:buSzPts val="1400"/>
                        <a:buFont typeface="Arial"/>
                        <a:buNone/>
                      </a:pPr>
                      <a:r>
                        <a:rPr lang="en" sz="1200" u="none" strike="noStrike" cap="none" dirty="0">
                          <a:latin typeface="KG Miss Kindergarten"/>
                          <a:ea typeface="Comfortaa"/>
                          <a:cs typeface="Comfortaa"/>
                          <a:sym typeface="Comfortaa"/>
                        </a:rPr>
                        <a:t>Complete Sentences</a:t>
                      </a:r>
                      <a:endParaRPr lang="en" sz="1200" u="none" strike="noStrike" cap="none" dirty="0">
                        <a:latin typeface="KG Miss Kindergarten"/>
                        <a:ea typeface="Comfortaa"/>
                        <a:cs typeface="Comfortaa"/>
                      </a:endParaRPr>
                    </a:p>
                    <a:p>
                      <a:pPr marL="0" marR="0" lvl="0" indent="0" algn="ctr">
                        <a:lnSpc>
                          <a:spcPct val="100000"/>
                        </a:lnSpc>
                        <a:spcBef>
                          <a:spcPts val="0"/>
                        </a:spcBef>
                        <a:spcAft>
                          <a:spcPts val="0"/>
                        </a:spcAft>
                        <a:buSzPts val="1400"/>
                        <a:buFont typeface="Arial"/>
                        <a:buNone/>
                      </a:pPr>
                      <a:r>
                        <a:rPr lang="en" sz="1200" u="none" strike="noStrike" cap="none" dirty="0">
                          <a:latin typeface="KG Miss Kindergarten"/>
                          <a:ea typeface="Comfortaa"/>
                          <a:cs typeface="Comfortaa"/>
                        </a:rPr>
                        <a:t>Opinion</a:t>
                      </a: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519846">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8" name="Google Shape;88;p2"/>
          <p:cNvGraphicFramePr/>
          <p:nvPr>
            <p:extLst>
              <p:ext uri="{D42A27DB-BD31-4B8C-83A1-F6EECF244321}">
                <p14:modId xmlns:p14="http://schemas.microsoft.com/office/powerpoint/2010/main" val="1660277746"/>
              </p:ext>
            </p:extLst>
          </p:nvPr>
        </p:nvGraphicFramePr>
        <p:xfrm>
          <a:off x="224238" y="7466927"/>
          <a:ext cx="2240200" cy="2051255"/>
        </p:xfrm>
        <a:graphic>
          <a:graphicData uri="http://schemas.openxmlformats.org/drawingml/2006/table">
            <a:tbl>
              <a:tblPr>
                <a:noFill/>
                <a:tableStyleId>{403A84E3-EDEE-4AC5-8DF2-DC100B7C1AB1}</a:tableStyleId>
              </a:tblPr>
              <a:tblGrid>
                <a:gridCol w="1153750">
                  <a:extLst>
                    <a:ext uri="{9D8B030D-6E8A-4147-A177-3AD203B41FA5}">
                      <a16:colId xmlns:a16="http://schemas.microsoft.com/office/drawing/2014/main" val="20000"/>
                    </a:ext>
                  </a:extLst>
                </a:gridCol>
                <a:gridCol w="1086450">
                  <a:extLst>
                    <a:ext uri="{9D8B030D-6E8A-4147-A177-3AD203B41FA5}">
                      <a16:colId xmlns:a16="http://schemas.microsoft.com/office/drawing/2014/main" val="20001"/>
                    </a:ext>
                  </a:extLst>
                </a:gridCol>
              </a:tblGrid>
              <a:tr h="791705">
                <a:tc gridSpan="2">
                  <a:txBody>
                    <a:bodyPr/>
                    <a:lstStyle/>
                    <a:p>
                      <a:pPr marL="0" marR="0" lvl="0" indent="0" algn="ctr" rtl="0">
                        <a:lnSpc>
                          <a:spcPct val="100000"/>
                        </a:lnSpc>
                        <a:spcBef>
                          <a:spcPts val="0"/>
                        </a:spcBef>
                        <a:spcAft>
                          <a:spcPts val="0"/>
                        </a:spcAft>
                        <a:buClr>
                          <a:srgbClr val="000000"/>
                        </a:buClr>
                        <a:buSzPts val="1600"/>
                        <a:buFont typeface="Arial"/>
                        <a:buNone/>
                      </a:pPr>
                      <a:r>
                        <a:rPr lang="en" sz="1600" b="1" u="none" strike="noStrike" cap="none" dirty="0">
                          <a:latin typeface="KG Miss Kindergarten" panose="02000000000000000000" pitchFamily="2" charset="77"/>
                          <a:ea typeface="Comfortaa"/>
                          <a:cs typeface="Comfortaa"/>
                          <a:sym typeface="Comfortaa"/>
                        </a:rPr>
                        <a:t>PHONEMIC AWARENESS</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tc hMerge="1">
                  <a:txBody>
                    <a:bodyPr/>
                    <a:lstStyle/>
                    <a:p>
                      <a:endParaRPr lang="en-US"/>
                    </a:p>
                  </a:txBody>
                  <a:tcPr/>
                </a:tc>
                <a:extLst>
                  <a:ext uri="{0D108BD9-81ED-4DB2-BD59-A6C34878D82A}">
                    <a16:rowId xmlns:a16="http://schemas.microsoft.com/office/drawing/2014/main" val="10000"/>
                  </a:ext>
                </a:extLst>
              </a:tr>
              <a:tr h="249807">
                <a:tc rowSpan="2" gridSpan="2">
                  <a:txBody>
                    <a:bodyPr/>
                    <a:lstStyle/>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panose="02000000000000000000" pitchFamily="2" charset="77"/>
                        </a:rPr>
                        <a:t> Segment phonemes into words</a:t>
                      </a:r>
                    </a:p>
                    <a:p>
                      <a:pPr marL="0" marR="0" lvl="0" indent="0" algn="ctr" rtl="0">
                        <a:lnSpc>
                          <a:spcPct val="100000"/>
                        </a:lnSpc>
                        <a:spcBef>
                          <a:spcPts val="0"/>
                        </a:spcBef>
                        <a:spcAft>
                          <a:spcPts val="0"/>
                        </a:spcAft>
                        <a:buClr>
                          <a:srgbClr val="000000"/>
                        </a:buClr>
                        <a:buSzPts val="1400"/>
                        <a:buFont typeface="Arial"/>
                        <a:buNone/>
                      </a:pPr>
                      <a:r>
                        <a:rPr lang="en-US" sz="600" dirty="0">
                          <a:latin typeface="KG Miss Kindergarten" panose="02000000000000000000" pitchFamily="2" charset="77"/>
                        </a:rPr>
                        <a:t> </a:t>
                      </a:r>
                    </a:p>
                    <a:p>
                      <a:pPr marL="0" marR="0" lvl="0" indent="0" algn="ctr" rtl="0">
                        <a:lnSpc>
                          <a:spcPct val="100000"/>
                        </a:lnSpc>
                        <a:spcBef>
                          <a:spcPts val="0"/>
                        </a:spcBef>
                        <a:spcAft>
                          <a:spcPts val="0"/>
                        </a:spcAft>
                        <a:buClr>
                          <a:srgbClr val="000000"/>
                        </a:buClr>
                        <a:buSzPts val="1400"/>
                        <a:buFont typeface="Arial"/>
                        <a:buNone/>
                      </a:pPr>
                      <a:r>
                        <a:rPr lang="en-US" sz="1300" dirty="0">
                          <a:latin typeface="KG Miss Kindergarten"/>
                        </a:rPr>
                        <a:t>Phonics: Long o and Long u</a:t>
                      </a:r>
                      <a:endParaRPr lang="en-US" sz="1300" i="1" dirty="0">
                        <a:latin typeface="KG Miss Kindergarten"/>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tc rowSpan="2" hMerge="1">
                  <a:txBody>
                    <a:bodyPr/>
                    <a:lstStyle/>
                    <a:p>
                      <a:endParaRPr lang="en-US"/>
                    </a:p>
                  </a:txBody>
                  <a:tcPr/>
                </a:tc>
                <a:extLst>
                  <a:ext uri="{0D108BD9-81ED-4DB2-BD59-A6C34878D82A}">
                    <a16:rowId xmlns:a16="http://schemas.microsoft.com/office/drawing/2014/main" val="10001"/>
                  </a:ext>
                </a:extLst>
              </a:tr>
              <a:tr h="1009743">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002"/>
                  </a:ext>
                </a:extLst>
              </a:tr>
            </a:tbl>
          </a:graphicData>
        </a:graphic>
      </p:graphicFrame>
      <p:graphicFrame>
        <p:nvGraphicFramePr>
          <p:cNvPr id="89" name="Google Shape;89;p2"/>
          <p:cNvGraphicFramePr/>
          <p:nvPr>
            <p:extLst>
              <p:ext uri="{D42A27DB-BD31-4B8C-83A1-F6EECF244321}">
                <p14:modId xmlns:p14="http://schemas.microsoft.com/office/powerpoint/2010/main" val="503113876"/>
              </p:ext>
            </p:extLst>
          </p:nvPr>
        </p:nvGraphicFramePr>
        <p:xfrm>
          <a:off x="2564075" y="5957468"/>
          <a:ext cx="4979724" cy="3397582"/>
        </p:xfrm>
        <a:graphic>
          <a:graphicData uri="http://schemas.openxmlformats.org/drawingml/2006/table">
            <a:tbl>
              <a:tblPr>
                <a:noFill/>
                <a:tableStyleId>{403A84E3-EDEE-4AC5-8DF2-DC100B7C1AB1}</a:tableStyleId>
              </a:tblPr>
              <a:tblGrid>
                <a:gridCol w="4979724">
                  <a:extLst>
                    <a:ext uri="{9D8B030D-6E8A-4147-A177-3AD203B41FA5}">
                      <a16:colId xmlns:a16="http://schemas.microsoft.com/office/drawing/2014/main" val="20000"/>
                    </a:ext>
                  </a:extLst>
                </a:gridCol>
              </a:tblGrid>
              <a:tr h="493949">
                <a:tc>
                  <a:txBody>
                    <a:bodyPr/>
                    <a:lstStyle/>
                    <a:p>
                      <a:pPr marL="0" marR="0" lvl="0" indent="0" algn="ctr" rtl="0">
                        <a:lnSpc>
                          <a:spcPct val="100000"/>
                        </a:lnSpc>
                        <a:spcBef>
                          <a:spcPts val="0"/>
                        </a:spcBef>
                        <a:spcAft>
                          <a:spcPts val="0"/>
                        </a:spcAft>
                        <a:buClr>
                          <a:srgbClr val="000000"/>
                        </a:buClr>
                        <a:buSzPts val="1600"/>
                        <a:buFont typeface="Arial"/>
                        <a:buNone/>
                      </a:pPr>
                      <a:r>
                        <a:rPr lang="en-US" sz="1600" b="1" u="none" strike="noStrike" cap="none" dirty="0">
                          <a:latin typeface="KG Miss Kindergarten" panose="02000000000000000000" pitchFamily="2" charset="77"/>
                          <a:ea typeface="Comfortaa"/>
                          <a:cs typeface="Comfortaa"/>
                          <a:sym typeface="Comfortaa"/>
                        </a:rPr>
                        <a:t>REVIEW</a:t>
                      </a:r>
                      <a:endParaRPr sz="1600" b="1" u="none" strike="noStrike" cap="none" dirty="0">
                        <a:latin typeface="KG Miss Kindergarten" panose="02000000000000000000" pitchFamily="2" charset="77"/>
                        <a:ea typeface="Comfortaa"/>
                        <a:cs typeface="Comfortaa"/>
                        <a:sym typeface="Comfortaa"/>
                      </a:endParaRPr>
                    </a:p>
                  </a:txBody>
                  <a:tcPr marL="91425" marR="91425" marT="91425" marB="91425">
                    <a:lnL w="19050" cap="flat" cmpd="sng">
                      <a:solidFill>
                        <a:srgbClr val="000000"/>
                      </a:solidFill>
                      <a:prstDash val="solid"/>
                      <a:round/>
                      <a:headEnd type="none" w="sm" len="sm"/>
                      <a:tailEnd type="none" w="sm" len="sm"/>
                    </a:lnL>
                    <a:lnR w="19050" cap="flat" cmpd="sng">
                      <a:solidFill>
                        <a:srgbClr val="000000"/>
                      </a:solidFill>
                      <a:prstDash val="solid"/>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solidFill>
                      <a:srgbClr val="F3F3F3"/>
                    </a:solidFill>
                  </a:tcPr>
                </a:tc>
                <a:extLst>
                  <a:ext uri="{0D108BD9-81ED-4DB2-BD59-A6C34878D82A}">
                    <a16:rowId xmlns:a16="http://schemas.microsoft.com/office/drawing/2014/main" val="10000"/>
                  </a:ext>
                </a:extLst>
              </a:tr>
              <a:tr h="2903633">
                <a:tc>
                  <a:txBody>
                    <a:bodyPr/>
                    <a:lstStyle/>
                    <a:p>
                      <a:pPr marL="0" marR="0" lvl="0" indent="0" algn="ctr">
                        <a:lnSpc>
                          <a:spcPct val="100000"/>
                        </a:lnSpc>
                        <a:spcBef>
                          <a:spcPts val="0"/>
                        </a:spcBef>
                        <a:spcAft>
                          <a:spcPts val="0"/>
                        </a:spcAft>
                        <a:buSzPts val="1400"/>
                        <a:buFont typeface="Arial"/>
                        <a:buNone/>
                      </a:pPr>
                      <a:r>
                        <a:rPr lang="en" b="1" dirty="0">
                          <a:latin typeface="KG Miss Kindergarten" panose="02000000000000000000" pitchFamily="2" charset="77"/>
                        </a:rPr>
                        <a:t>Words to know:</a:t>
                      </a:r>
                    </a:p>
                    <a:p>
                      <a:pPr marL="0" marR="0" lvl="0" indent="0" algn="ctr" rtl="0">
                        <a:lnSpc>
                          <a:spcPct val="150000"/>
                        </a:lnSpc>
                        <a:spcBef>
                          <a:spcPts val="0"/>
                        </a:spcBef>
                        <a:spcAft>
                          <a:spcPts val="0"/>
                        </a:spcAft>
                        <a:buClr>
                          <a:srgbClr val="000000"/>
                        </a:buClr>
                        <a:buSzPts val="1400"/>
                        <a:buFont typeface="Arial"/>
                        <a:buNone/>
                      </a:pPr>
                      <a:r>
                        <a:rPr lang="en" b="0" dirty="0">
                          <a:latin typeface="KG Miss Kindergarten" panose="02000000000000000000" pitchFamily="2" charset="77"/>
                        </a:rPr>
                        <a:t> </a:t>
                      </a:r>
                      <a:r>
                        <a:rPr lang="en" sz="1350" b="0" dirty="0">
                          <a:latin typeface="KG Miss Kindergarten" panose="02000000000000000000" pitchFamily="2" charset="77"/>
                        </a:rPr>
                        <a:t>the, a, see, red, I, blue, yellow, to, by, my, am, at, go, is, man, no, green, orange, purple, an, </a:t>
                      </a:r>
                      <a:r>
                        <a:rPr lang="en-US" sz="1350" b="0" dirty="0">
                          <a:latin typeface="KG Miss Kindergarten" panose="02000000000000000000" pitchFamily="2" charset="77"/>
                        </a:rPr>
                        <a:t>it, has, little, ran, he, she, me, sits, with, big, good, his, very,  funny, did, in, put, got, here, of, on, soon, are lot, not, was, new, be, do, had, ten, one, up, but, want, not, look, for, her, him, us,  jump, help, they, too, yes, yellow, have, six, some, we, four, get, hot, or, where, please, come from, if, stop, brown</a:t>
                      </a:r>
                    </a:p>
                    <a:p>
                      <a:pPr marL="0" marR="0" lvl="0" indent="0" algn="ctr">
                        <a:lnSpc>
                          <a:spcPct val="100000"/>
                        </a:lnSpc>
                        <a:spcBef>
                          <a:spcPts val="0"/>
                        </a:spcBef>
                        <a:spcAft>
                          <a:spcPts val="0"/>
                        </a:spcAft>
                        <a:buSzPts val="1400"/>
                        <a:buFont typeface="Arial"/>
                        <a:buNone/>
                      </a:pPr>
                      <a:endParaRPr lang="en" b="0" dirty="0">
                        <a:latin typeface="KG Miss Kindergarten" panose="02000000000000000000" pitchFamily="2" charset="77"/>
                      </a:endParaRPr>
                    </a:p>
                  </a:txBody>
                  <a:tcPr marL="91425" marR="91425" marT="91425" marB="91425">
                    <a:lnL w="19050" cap="flat" cmpd="sng">
                      <a:solidFill>
                        <a:srgbClr val="000000"/>
                      </a:solidFill>
                      <a:prstDash val="solid"/>
                      <a:round/>
                      <a:headEnd type="none" w="sm" len="sm"/>
                      <a:tailEnd type="none" w="sm" len="sm"/>
                    </a:lnL>
                    <a:lnR w="9525" cap="flat" cmpd="sng">
                      <a:solidFill>
                        <a:srgbClr val="000000"/>
                      </a:solidFill>
                      <a:prstDash val="dot"/>
                      <a:round/>
                      <a:headEnd type="none" w="sm" len="sm"/>
                      <a:tailEnd type="none" w="sm" len="sm"/>
                    </a:lnR>
                    <a:lnT w="19050" cap="flat" cmpd="sng">
                      <a:solidFill>
                        <a:srgbClr val="000000"/>
                      </a:solidFill>
                      <a:prstDash val="solid"/>
                      <a:round/>
                      <a:headEnd type="none" w="sm" len="sm"/>
                      <a:tailEnd type="none" w="sm" len="sm"/>
                    </a:lnT>
                    <a:lnB w="1905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
        <p:nvSpPr>
          <p:cNvPr id="91" name="Google Shape;91;p2"/>
          <p:cNvSpPr/>
          <p:nvPr/>
        </p:nvSpPr>
        <p:spPr>
          <a:xfrm rot="252521">
            <a:off x="4936183" y="316660"/>
            <a:ext cx="2199231" cy="965001"/>
          </a:xfrm>
          <a:prstGeom prst="wedgeRoundRectCallout">
            <a:avLst>
              <a:gd name="adj1" fmla="val -5758"/>
              <a:gd name="adj2" fmla="val 80045"/>
              <a:gd name="adj3" fmla="val 0"/>
            </a:avLst>
          </a:prstGeom>
          <a:solidFill>
            <a:srgbClr val="FFFFFF"/>
          </a:solidFill>
          <a:ln w="38100"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 sz="1400" b="0" i="0" u="none" strike="noStrike" cap="none" dirty="0">
                <a:solidFill>
                  <a:srgbClr val="000000"/>
                </a:solidFill>
                <a:latin typeface="KG Miss Kindergarten"/>
                <a:sym typeface="Arial"/>
              </a:rPr>
              <a:t>LEARNING MINDSET: </a:t>
            </a:r>
            <a:r>
              <a:rPr lang="en" b="1" dirty="0">
                <a:latin typeface="KG Miss Kindergarten"/>
              </a:rPr>
              <a:t>Problem Solving</a:t>
            </a:r>
            <a:endParaRPr lang="en" sz="1400" b="1" i="0" u="none" strike="noStrike" cap="none" dirty="0">
              <a:solidFill>
                <a:srgbClr val="000000"/>
              </a:solidFill>
              <a:latin typeface="KG Miss Kindergarten" panose="02000000000000000000" pitchFamily="2" charset="77"/>
            </a:endParaRPr>
          </a:p>
        </p:txBody>
      </p:sp>
      <p:pic>
        <p:nvPicPr>
          <p:cNvPr id="2" name="Picture 1">
            <a:extLst>
              <a:ext uri="{FF2B5EF4-FFF2-40B4-BE49-F238E27FC236}">
                <a16:creationId xmlns:a16="http://schemas.microsoft.com/office/drawing/2014/main" id="{E4B36429-8CDD-EB47-36D5-E3A94F652376}"/>
              </a:ext>
            </a:extLst>
          </p:cNvPr>
          <p:cNvPicPr>
            <a:picLocks noChangeAspect="1"/>
          </p:cNvPicPr>
          <p:nvPr/>
        </p:nvPicPr>
        <p:blipFill>
          <a:blip r:embed="rId3"/>
          <a:stretch>
            <a:fillRect/>
          </a:stretch>
        </p:blipFill>
        <p:spPr>
          <a:xfrm>
            <a:off x="0" y="9433506"/>
            <a:ext cx="2318197" cy="424777"/>
          </a:xfrm>
          <a:prstGeom prst="rect">
            <a:avLst/>
          </a:prstGeom>
        </p:spPr>
      </p:pic>
      <p:pic>
        <p:nvPicPr>
          <p:cNvPr id="3" name="Picture 2">
            <a:extLst>
              <a:ext uri="{FF2B5EF4-FFF2-40B4-BE49-F238E27FC236}">
                <a16:creationId xmlns:a16="http://schemas.microsoft.com/office/drawing/2014/main" id="{613C6AD6-564B-0DCB-EF75-67A17CBE0B4E}"/>
              </a:ext>
            </a:extLst>
          </p:cNvPr>
          <p:cNvPicPr>
            <a:picLocks noChangeAspect="1"/>
          </p:cNvPicPr>
          <p:nvPr/>
        </p:nvPicPr>
        <p:blipFill>
          <a:blip r:embed="rId3"/>
          <a:stretch>
            <a:fillRect/>
          </a:stretch>
        </p:blipFill>
        <p:spPr>
          <a:xfrm>
            <a:off x="2318197" y="9433505"/>
            <a:ext cx="2318197" cy="424777"/>
          </a:xfrm>
          <a:prstGeom prst="rect">
            <a:avLst/>
          </a:prstGeom>
        </p:spPr>
      </p:pic>
      <p:pic>
        <p:nvPicPr>
          <p:cNvPr id="4" name="Picture 3">
            <a:extLst>
              <a:ext uri="{FF2B5EF4-FFF2-40B4-BE49-F238E27FC236}">
                <a16:creationId xmlns:a16="http://schemas.microsoft.com/office/drawing/2014/main" id="{2CE4B939-D6A9-BA1E-D0F1-8F5887129D4A}"/>
              </a:ext>
            </a:extLst>
          </p:cNvPr>
          <p:cNvPicPr>
            <a:picLocks noChangeAspect="1"/>
          </p:cNvPicPr>
          <p:nvPr/>
        </p:nvPicPr>
        <p:blipFill>
          <a:blip r:embed="rId3"/>
          <a:stretch>
            <a:fillRect/>
          </a:stretch>
        </p:blipFill>
        <p:spPr>
          <a:xfrm>
            <a:off x="4636050" y="9433504"/>
            <a:ext cx="2318197" cy="424777"/>
          </a:xfrm>
          <a:prstGeom prst="rect">
            <a:avLst/>
          </a:prstGeom>
        </p:spPr>
      </p:pic>
      <p:pic>
        <p:nvPicPr>
          <p:cNvPr id="5" name="Picture 4">
            <a:extLst>
              <a:ext uri="{FF2B5EF4-FFF2-40B4-BE49-F238E27FC236}">
                <a16:creationId xmlns:a16="http://schemas.microsoft.com/office/drawing/2014/main" id="{A1E20CD0-384D-FEF1-1947-878CC9D77860}"/>
              </a:ext>
            </a:extLst>
          </p:cNvPr>
          <p:cNvPicPr>
            <a:picLocks noChangeAspect="1"/>
          </p:cNvPicPr>
          <p:nvPr/>
        </p:nvPicPr>
        <p:blipFill>
          <a:blip r:embed="rId4"/>
          <a:stretch>
            <a:fillRect/>
          </a:stretch>
        </p:blipFill>
        <p:spPr>
          <a:xfrm>
            <a:off x="6267754" y="9433504"/>
            <a:ext cx="1504646" cy="424777"/>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18454</TotalTime>
  <Words>483</Words>
  <Application>Microsoft Macintosh PowerPoint</Application>
  <PresentationFormat>Custom</PresentationFormat>
  <Paragraphs>71</Paragraphs>
  <Slides>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System Font Regular</vt:lpstr>
      <vt:lpstr>KG Miss Kindergarten</vt:lpstr>
      <vt:lpstr>KG Shake it Off Popped</vt:lpstr>
      <vt:lpstr>Arial</vt:lpstr>
      <vt:lpstr>Comfortaa,Sans-Serif</vt:lpstr>
      <vt:lpstr>Comfortaa</vt:lpstr>
      <vt:lpstr>Simple Light</vt:lpstr>
      <vt:lpstr>We are WILD about Learning!</vt:lpstr>
      <vt:lpstr>Module 8 Week 2  From Plant to 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are shooting for the STARS! Students That Always Reach Success</dc:title>
  <dc:creator>Sawin, Ada</dc:creator>
  <cp:lastModifiedBy>Green, Rhonda</cp:lastModifiedBy>
  <cp:revision>408</cp:revision>
  <cp:lastPrinted>2023-03-30T17:22:34Z</cp:lastPrinted>
  <dcterms:modified xsi:type="dcterms:W3CDTF">2023-04-14T19:53:09Z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0x01010065C82FB862B3584EBF3A03AA7ED0D34C</vt:lpwstr>
  </property>
</Properties>
</file>